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7"/>
  </p:notesMasterIdLst>
  <p:sldIdLst>
    <p:sldId id="1271" r:id="rId2"/>
    <p:sldId id="1270" r:id="rId3"/>
    <p:sldId id="1303" r:id="rId4"/>
    <p:sldId id="1305" r:id="rId5"/>
    <p:sldId id="1304" r:id="rId6"/>
    <p:sldId id="1310" r:id="rId7"/>
    <p:sldId id="1308" r:id="rId8"/>
    <p:sldId id="1307" r:id="rId9"/>
    <p:sldId id="1309" r:id="rId10"/>
    <p:sldId id="1311" r:id="rId11"/>
    <p:sldId id="1313" r:id="rId12"/>
    <p:sldId id="1316" r:id="rId13"/>
    <p:sldId id="1312" r:id="rId14"/>
    <p:sldId id="1314" r:id="rId15"/>
    <p:sldId id="131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EF59A1"/>
    <a:srgbClr val="40B348"/>
    <a:srgbClr val="21A0FF"/>
    <a:srgbClr val="00B050"/>
    <a:srgbClr val="009E47"/>
    <a:srgbClr val="99CCFF"/>
    <a:srgbClr val="993300"/>
    <a:srgbClr val="CC6600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8144" autoAdjust="0"/>
  </p:normalViewPr>
  <p:slideViewPr>
    <p:cSldViewPr>
      <p:cViewPr>
        <p:scale>
          <a:sx n="125" d="100"/>
          <a:sy n="125" d="100"/>
        </p:scale>
        <p:origin x="-1548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8F7A883F-FCDA-481F-91D8-E59DFD847A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3 個人電腦及其周邊設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-3 個人電腦及其周邊設備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圖片 7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>
          <a:xfrm>
            <a:off x="0" y="1980000"/>
            <a:ext cx="9144000" cy="4860000"/>
          </a:xfrm>
          <a:prstGeom prst="rect">
            <a:avLst/>
          </a:prstGeom>
        </p:spPr>
      </p:pic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9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"/>
          <a:stretch/>
        </p:blipFill>
        <p:spPr>
          <a:xfrm>
            <a:off x="0" y="1980000"/>
            <a:ext cx="9144000" cy="4860000"/>
          </a:xfrm>
          <a:prstGeom prst="rect">
            <a:avLst/>
          </a:prstGeom>
        </p:spPr>
      </p:pic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1-1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資訊科技的與人類生活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1-2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資訊科技發展簡史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1-3 </a:t>
            </a:r>
            <a:r>
              <a:rPr lang="zh-TW" altLang="en-US" sz="20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個人電腦及其周邊設備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1-4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資訊科技與問題解決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1-5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資訊科技及其相關議題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1-6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資訊科技與跨領域整合</a:t>
            </a:r>
          </a:p>
        </p:txBody>
      </p:sp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539750" y="1439863"/>
            <a:ext cx="27003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>
                <a:solidFill>
                  <a:schemeClr val="tx1"/>
                </a:solidFill>
                <a:ea typeface="標楷體" pitchFamily="65" charset="-120"/>
              </a:rPr>
              <a:t>資訊科技導論</a:t>
            </a: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4000" y="3420000"/>
            <a:ext cx="3168352" cy="41034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0 h 914400"/>
              <a:gd name="connsiteX1" fmla="*/ 914400 w 1005840"/>
              <a:gd name="connsiteY1" fmla="*/ 914400 h 914400"/>
              <a:gd name="connsiteX2" fmla="*/ 0 w 1005840"/>
              <a:gd name="connsiteY2" fmla="*/ 914400 h 914400"/>
              <a:gd name="connsiteX3" fmla="*/ 0 w 1005840"/>
              <a:gd name="connsiteY3" fmla="*/ 0 h 914400"/>
              <a:gd name="connsiteX4" fmla="*/ 1005840 w 1005840"/>
              <a:gd name="connsiteY4" fmla="*/ 9144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914400" y="914400"/>
                </a:lnTo>
                <a:lnTo>
                  <a:pt x="0" y="914400"/>
                </a:lnTo>
              </a:path>
            </a:pathLst>
          </a:custGeom>
          <a:ln w="25400">
            <a:solidFill>
              <a:srgbClr val="EF59A1"/>
            </a:solidFill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15" descr="2019-07-18_151738拷貝拷貝3"/>
          <p:cNvPicPr>
            <a:picLocks noChangeAspect="1" noChangeArrowheads="1"/>
          </p:cNvPicPr>
          <p:nvPr/>
        </p:nvPicPr>
        <p:blipFill>
          <a:blip r:embed="rId2"/>
          <a:srcRect l="74815" t="56644" r="6039" b="11159"/>
          <a:stretch>
            <a:fillRect/>
          </a:stretch>
        </p:blipFill>
        <p:spPr bwMode="auto">
          <a:xfrm>
            <a:off x="5868144" y="1988840"/>
            <a:ext cx="2304814" cy="179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>
            <a:off x="4211960" y="2340000"/>
            <a:ext cx="1440000" cy="1080000"/>
            <a:chOff x="-2001268" y="1916113"/>
            <a:chExt cx="144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1641268" y="1916113"/>
              <a:ext cx="720000" cy="288000"/>
            </a:xfrm>
            <a:prstGeom prst="rect">
              <a:avLst/>
            </a:prstGeom>
            <a:solidFill>
              <a:srgbClr val="EF59A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手寫板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144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可取代鍵盤，用手指或觸控筆直接書寫輸入。</a:t>
              </a:r>
            </a:p>
          </p:txBody>
        </p:sp>
      </p:grpSp>
      <p:sp>
        <p:nvSpPr>
          <p:cNvPr id="22" name="矩形 1"/>
          <p:cNvSpPr/>
          <p:nvPr/>
        </p:nvSpPr>
        <p:spPr>
          <a:xfrm>
            <a:off x="5184000" y="2484000"/>
            <a:ext cx="972000" cy="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0 h 914400"/>
              <a:gd name="connsiteX1" fmla="*/ 914400 w 1005840"/>
              <a:gd name="connsiteY1" fmla="*/ 914400 h 914400"/>
              <a:gd name="connsiteX2" fmla="*/ 0 w 1005840"/>
              <a:gd name="connsiteY2" fmla="*/ 914400 h 914400"/>
              <a:gd name="connsiteX3" fmla="*/ 0 w 1005840"/>
              <a:gd name="connsiteY3" fmla="*/ 0 h 914400"/>
              <a:gd name="connsiteX4" fmla="*/ 1005840 w 1005840"/>
              <a:gd name="connsiteY4" fmla="*/ 9144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0" fmla="*/ 914400 w 914400"/>
              <a:gd name="connsiteY0" fmla="*/ 0 h 0"/>
              <a:gd name="connsiteX1" fmla="*/ 0 w 914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>
                <a:moveTo>
                  <a:pt x="9144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EF59A1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64128" y="5400000"/>
            <a:ext cx="1440000" cy="1080000"/>
            <a:chOff x="-849100" y="4877321"/>
            <a:chExt cx="144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489100" y="4877321"/>
              <a:ext cx="720000" cy="288000"/>
            </a:xfrm>
            <a:prstGeom prst="rect">
              <a:avLst/>
            </a:prstGeom>
            <a:solidFill>
              <a:srgbClr val="40B34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隨身碟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849100" y="5237321"/>
              <a:ext cx="144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隨身攜帶的存取設備。</a:t>
              </a:r>
            </a:p>
          </p:txBody>
        </p:sp>
      </p:grpSp>
      <p:pic>
        <p:nvPicPr>
          <p:cNvPr id="19" name="Picture 17" descr="2019-07-18_151844拷貝2"/>
          <p:cNvPicPr>
            <a:picLocks noChangeAspect="1" noChangeArrowheads="1"/>
          </p:cNvPicPr>
          <p:nvPr/>
        </p:nvPicPr>
        <p:blipFill>
          <a:blip r:embed="rId2"/>
          <a:srcRect l="82187" t="17343" r="8907" b="63162"/>
          <a:stretch>
            <a:fillRect/>
          </a:stretch>
        </p:blipFill>
        <p:spPr bwMode="auto">
          <a:xfrm>
            <a:off x="5652120" y="422108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152"/>
          <p:cNvSpPr/>
          <p:nvPr/>
        </p:nvSpPr>
        <p:spPr>
          <a:xfrm>
            <a:off x="3708000" y="3780000"/>
            <a:ext cx="2340000" cy="504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152"/>
          <p:cNvSpPr/>
          <p:nvPr/>
        </p:nvSpPr>
        <p:spPr>
          <a:xfrm>
            <a:off x="6048000" y="5040000"/>
            <a:ext cx="0" cy="468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2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64128" y="5400000"/>
            <a:ext cx="1440000" cy="1080000"/>
            <a:chOff x="-849100" y="4877321"/>
            <a:chExt cx="144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489100" y="4877321"/>
              <a:ext cx="720000" cy="288000"/>
            </a:xfrm>
            <a:prstGeom prst="rect">
              <a:avLst/>
            </a:prstGeom>
            <a:solidFill>
              <a:srgbClr val="40B34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讀卡機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849100" y="5237321"/>
              <a:ext cx="144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可存取卡式資料的設備。</a:t>
              </a:r>
            </a:p>
          </p:txBody>
        </p:sp>
      </p:grpSp>
      <p:sp>
        <p:nvSpPr>
          <p:cNvPr id="26" name="矩形 152"/>
          <p:cNvSpPr/>
          <p:nvPr/>
        </p:nvSpPr>
        <p:spPr>
          <a:xfrm>
            <a:off x="3708000" y="3780000"/>
            <a:ext cx="2340000" cy="684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152"/>
          <p:cNvSpPr/>
          <p:nvPr/>
        </p:nvSpPr>
        <p:spPr>
          <a:xfrm>
            <a:off x="6048000" y="5040000"/>
            <a:ext cx="0" cy="468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6F6"/>
              </a:clrFrom>
              <a:clrTo>
                <a:srgbClr val="D9E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2134"/>
            <a:ext cx="1521112" cy="7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444368" y="5616000"/>
            <a:ext cx="1440000" cy="1080000"/>
            <a:chOff x="-2001268" y="1916113"/>
            <a:chExt cx="144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1641268" y="1916113"/>
              <a:ext cx="720000" cy="288000"/>
            </a:xfrm>
            <a:prstGeom prst="rect">
              <a:avLst/>
            </a:prstGeom>
            <a:solidFill>
              <a:srgbClr val="EF59A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掃描器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144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能讀取並輸入紙上的圖像及文字等。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600000" y="2160000"/>
            <a:ext cx="3564136" cy="648000"/>
            <a:chOff x="2483768" y="2132856"/>
            <a:chExt cx="3564136" cy="504000"/>
          </a:xfrm>
        </p:grpSpPr>
        <p:sp>
          <p:nvSpPr>
            <p:cNvPr id="16" name="矩形 152"/>
            <p:cNvSpPr/>
            <p:nvPr/>
          </p:nvSpPr>
          <p:spPr>
            <a:xfrm>
              <a:off x="3707904" y="2132856"/>
              <a:ext cx="2340000" cy="504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EF59A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52"/>
            <p:cNvSpPr/>
            <p:nvPr/>
          </p:nvSpPr>
          <p:spPr>
            <a:xfrm flipH="1">
              <a:off x="2483768" y="2132856"/>
              <a:ext cx="2340000" cy="504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EF59A1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52"/>
          <p:cNvSpPr/>
          <p:nvPr/>
        </p:nvSpPr>
        <p:spPr>
          <a:xfrm>
            <a:off x="7164136" y="4896000"/>
            <a:ext cx="0" cy="720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EF59A1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6299448" y="2772000"/>
            <a:ext cx="1728936" cy="2159744"/>
            <a:chOff x="3152" y="1570"/>
            <a:chExt cx="1542" cy="2222"/>
          </a:xfrm>
        </p:grpSpPr>
        <p:pic>
          <p:nvPicPr>
            <p:cNvPr id="23" name="Picture 19" descr="2019-07-18_152001拷貝2"/>
            <p:cNvPicPr>
              <a:picLocks noChangeAspect="1" noChangeArrowheads="1"/>
            </p:cNvPicPr>
            <p:nvPr/>
          </p:nvPicPr>
          <p:blipFill>
            <a:blip r:embed="rId2"/>
            <a:srcRect l="21515" t="88120" r="58168"/>
            <a:stretch>
              <a:fillRect/>
            </a:stretch>
          </p:blipFill>
          <p:spPr bwMode="auto">
            <a:xfrm>
              <a:off x="3152" y="1570"/>
              <a:ext cx="154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0" descr="2019-07-18_152100拷貝3"/>
            <p:cNvPicPr>
              <a:picLocks noChangeAspect="1" noChangeArrowheads="1"/>
            </p:cNvPicPr>
            <p:nvPr/>
          </p:nvPicPr>
          <p:blipFill>
            <a:blip r:embed="rId3"/>
            <a:srcRect l="22095" r="58192" b="49644"/>
            <a:stretch>
              <a:fillRect/>
            </a:stretch>
          </p:blipFill>
          <p:spPr bwMode="auto">
            <a:xfrm>
              <a:off x="3194" y="1979"/>
              <a:ext cx="1498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61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444368" y="5616000"/>
            <a:ext cx="1440000" cy="1080000"/>
            <a:chOff x="-2001268" y="1916113"/>
            <a:chExt cx="144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1641268" y="1916113"/>
              <a:ext cx="720000" cy="288000"/>
            </a:xfrm>
            <a:prstGeom prst="rect">
              <a:avLst/>
            </a:prstGeom>
            <a:solidFill>
              <a:srgbClr val="007DC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掃描器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144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能將輸出的資訊列印在紙張上。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600000" y="2160000"/>
            <a:ext cx="3564136" cy="648000"/>
            <a:chOff x="2483768" y="2132856"/>
            <a:chExt cx="3564136" cy="504000"/>
          </a:xfrm>
        </p:grpSpPr>
        <p:sp>
          <p:nvSpPr>
            <p:cNvPr id="16" name="矩形 152"/>
            <p:cNvSpPr/>
            <p:nvPr/>
          </p:nvSpPr>
          <p:spPr>
            <a:xfrm>
              <a:off x="3707904" y="2132856"/>
              <a:ext cx="2340000" cy="504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007DC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52"/>
            <p:cNvSpPr/>
            <p:nvPr/>
          </p:nvSpPr>
          <p:spPr>
            <a:xfrm flipH="1">
              <a:off x="2483768" y="2132856"/>
              <a:ext cx="2340000" cy="504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007DC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52"/>
          <p:cNvSpPr/>
          <p:nvPr/>
        </p:nvSpPr>
        <p:spPr>
          <a:xfrm>
            <a:off x="7164136" y="4896000"/>
            <a:ext cx="0" cy="720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007DC5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6F6"/>
              </a:clrFrom>
              <a:clrTo>
                <a:srgbClr val="D9E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0000"/>
            <a:ext cx="1574655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084000" y="5472000"/>
            <a:ext cx="2160000" cy="1080000"/>
            <a:chOff x="-2001268" y="1916113"/>
            <a:chExt cx="2160000" cy="1080000"/>
          </a:xfrm>
        </p:grpSpPr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-1281268" y="1916113"/>
              <a:ext cx="720000" cy="288000"/>
            </a:xfrm>
            <a:prstGeom prst="rect">
              <a:avLst/>
            </a:prstGeom>
            <a:solidFill>
              <a:srgbClr val="007DC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繪圖機</a:t>
              </a:r>
              <a:endParaRPr lang="zh-TW" altLang="en-US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21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ea typeface="標楷體" pitchFamily="65" charset="-120"/>
                </a:rPr>
                <a:t>程式執行後自動取筆繪圖，可將電腦主機設計完成的圖形畫出。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600000" y="2160000"/>
            <a:ext cx="3564136" cy="648000"/>
            <a:chOff x="2483768" y="2132856"/>
            <a:chExt cx="3564136" cy="504000"/>
          </a:xfrm>
        </p:grpSpPr>
        <p:sp>
          <p:nvSpPr>
            <p:cNvPr id="16" name="矩形 152"/>
            <p:cNvSpPr/>
            <p:nvPr/>
          </p:nvSpPr>
          <p:spPr>
            <a:xfrm>
              <a:off x="3707904" y="2132856"/>
              <a:ext cx="2340000" cy="308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007DC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52"/>
            <p:cNvSpPr/>
            <p:nvPr/>
          </p:nvSpPr>
          <p:spPr>
            <a:xfrm flipH="1">
              <a:off x="2483768" y="2132856"/>
              <a:ext cx="2340000" cy="504000"/>
            </a:xfrm>
            <a:custGeom>
              <a:avLst/>
              <a:gdLst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  <a:gd name="connsiteX3" fmla="*/ 0 w 288000"/>
                <a:gd name="connsiteY3" fmla="*/ 288000 h 288000"/>
                <a:gd name="connsiteX4" fmla="*/ 0 w 288000"/>
                <a:gd name="connsiteY4" fmla="*/ 0 h 288000"/>
                <a:gd name="connsiteX0" fmla="*/ 0 w 288000"/>
                <a:gd name="connsiteY0" fmla="*/ 288000 h 379440"/>
                <a:gd name="connsiteX1" fmla="*/ 0 w 288000"/>
                <a:gd name="connsiteY1" fmla="*/ 0 h 379440"/>
                <a:gd name="connsiteX2" fmla="*/ 288000 w 288000"/>
                <a:gd name="connsiteY2" fmla="*/ 0 h 379440"/>
                <a:gd name="connsiteX3" fmla="*/ 288000 w 288000"/>
                <a:gd name="connsiteY3" fmla="*/ 288000 h 379440"/>
                <a:gd name="connsiteX4" fmla="*/ 91440 w 288000"/>
                <a:gd name="connsiteY4" fmla="*/ 379440 h 379440"/>
                <a:gd name="connsiteX0" fmla="*/ 0 w 288000"/>
                <a:gd name="connsiteY0" fmla="*/ 288000 h 288000"/>
                <a:gd name="connsiteX1" fmla="*/ 0 w 288000"/>
                <a:gd name="connsiteY1" fmla="*/ 0 h 288000"/>
                <a:gd name="connsiteX2" fmla="*/ 288000 w 288000"/>
                <a:gd name="connsiteY2" fmla="*/ 0 h 288000"/>
                <a:gd name="connsiteX3" fmla="*/ 288000 w 288000"/>
                <a:gd name="connsiteY3" fmla="*/ 288000 h 288000"/>
                <a:gd name="connsiteX0" fmla="*/ 0 w 288000"/>
                <a:gd name="connsiteY0" fmla="*/ 0 h 288000"/>
                <a:gd name="connsiteX1" fmla="*/ 288000 w 288000"/>
                <a:gd name="connsiteY1" fmla="*/ 0 h 288000"/>
                <a:gd name="connsiteX2" fmla="*/ 288000 w 288000"/>
                <a:gd name="connsiteY2" fmla="*/ 288000 h 2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00" h="288000">
                  <a:moveTo>
                    <a:pt x="0" y="0"/>
                  </a:moveTo>
                  <a:lnTo>
                    <a:pt x="288000" y="0"/>
                  </a:lnTo>
                  <a:lnTo>
                    <a:pt x="288000" y="288000"/>
                  </a:lnTo>
                </a:path>
              </a:pathLst>
            </a:custGeom>
            <a:noFill/>
            <a:ln w="25400">
              <a:solidFill>
                <a:srgbClr val="007DC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矩形 152"/>
          <p:cNvSpPr/>
          <p:nvPr/>
        </p:nvSpPr>
        <p:spPr>
          <a:xfrm>
            <a:off x="7164136" y="4896000"/>
            <a:ext cx="0" cy="720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007DC5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6F6"/>
              </a:clrFrom>
              <a:clrTo>
                <a:srgbClr val="D9E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2520000"/>
            <a:ext cx="245729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819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群組 10"/>
          <p:cNvGrpSpPr/>
          <p:nvPr/>
        </p:nvGrpSpPr>
        <p:grpSpPr>
          <a:xfrm>
            <a:off x="2520000" y="1079500"/>
            <a:ext cx="3960450" cy="1548265"/>
            <a:chOff x="2520000" y="1079500"/>
            <a:chExt cx="3960450" cy="154826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520000" y="1907688"/>
              <a:ext cx="3960450" cy="720077"/>
            </a:xfrm>
            <a:prstGeom prst="rect">
              <a:avLst/>
            </a:prstGeom>
            <a:solidFill>
              <a:srgbClr val="89C0E9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個人電腦及其周邊設備</a:t>
              </a:r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4500225" y="1800224"/>
              <a:ext cx="0" cy="10795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</p:cxn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2520000" y="1079500"/>
              <a:ext cx="3960450" cy="720077"/>
            </a:xfrm>
            <a:prstGeom prst="rect">
              <a:avLst/>
            </a:prstGeom>
            <a:solidFill>
              <a:srgbClr val="1298D6"/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資訊科技導論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身處資訊與網路社會，人們在生活及工作上，經常需要借助電腦及網路來處理很多事情。一般在居家、學校或上班族的工作埸所，大概都可以看到如圖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1-7 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所示的電腦主機及其周邊設備與網路。由電腦主機連接出來的裝置，可分為輸入設備、輸出設備、以及輸入</a:t>
            </a:r>
            <a:r>
              <a:rPr lang="en-US" altLang="zh-TW" sz="24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輸出設備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（合稱為周邊設備）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en-US" altLang="zh-TW" sz="2400" b="0" dirty="0" smtClean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字方塊 7"/>
          <p:cNvSpPr txBox="1">
            <a:spLocks noChangeArrowheads="1"/>
          </p:cNvSpPr>
          <p:nvPr/>
        </p:nvSpPr>
        <p:spPr bwMode="auto">
          <a:xfrm>
            <a:off x="539750" y="900000"/>
            <a:ext cx="806450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在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電腦作業環境裡，主機當然是必要設備，周邊及網路則是選擇性的設備，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這麼多種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周邊設備視工作需要再決定取捨。至於其他設備，如平板電腦及行動載具等，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本課程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將會另外安排專章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（例如：系統平臺的發展、組成架構、與基本運作原理等）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討論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。而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有關網路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（例如：網路技術的概念與網路服務等）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同樣有專章討論。</a:t>
            </a:r>
            <a:endParaRPr lang="en-US" altLang="zh-TW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00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169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40000" y="3600000"/>
            <a:ext cx="8064000" cy="1908000"/>
            <a:chOff x="611560" y="3933056"/>
            <a:chExt cx="8064000" cy="1908000"/>
          </a:xfrm>
        </p:grpSpPr>
        <p:grpSp>
          <p:nvGrpSpPr>
            <p:cNvPr id="5" name="群組 4"/>
            <p:cNvGrpSpPr/>
            <p:nvPr/>
          </p:nvGrpSpPr>
          <p:grpSpPr>
            <a:xfrm>
              <a:off x="611560" y="3933056"/>
              <a:ext cx="8064000" cy="1908000"/>
              <a:chOff x="3131840" y="2880000"/>
              <a:chExt cx="8064000" cy="1908000"/>
            </a:xfrm>
          </p:grpSpPr>
          <p:sp>
            <p:nvSpPr>
              <p:cNvPr id="8" name="圓角矩形 7"/>
              <p:cNvSpPr/>
              <p:nvPr/>
            </p:nvSpPr>
            <p:spPr>
              <a:xfrm>
                <a:off x="3131840" y="3096000"/>
                <a:ext cx="8064000" cy="1692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9" name="圓角矩形 8"/>
              <p:cNvSpPr/>
              <p:nvPr/>
            </p:nvSpPr>
            <p:spPr>
              <a:xfrm>
                <a:off x="3131840" y="2880000"/>
                <a:ext cx="115200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6" name="文字方塊 5"/>
            <p:cNvSpPr txBox="1"/>
            <p:nvPr/>
          </p:nvSpPr>
          <p:spPr>
            <a:xfrm>
              <a:off x="719720" y="4725056"/>
              <a:ext cx="7848000" cy="100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1800" dirty="0" smtClean="0"/>
                <a:t>全名</a:t>
              </a:r>
              <a:r>
                <a:rPr lang="zh-TW" altLang="en-US" sz="1800" dirty="0"/>
                <a:t>為 </a:t>
              </a:r>
              <a:r>
                <a:rPr lang="en-US" altLang="zh-TW" sz="1800" dirty="0"/>
                <a:t>USB </a:t>
              </a:r>
              <a:r>
                <a:rPr lang="zh-TW" altLang="en-US" sz="1800" dirty="0"/>
                <a:t>隨身碟</a:t>
              </a:r>
              <a:r>
                <a:rPr lang="zh-TW" altLang="en-US" sz="1600" dirty="0"/>
                <a:t>（</a:t>
              </a:r>
              <a:r>
                <a:rPr lang="en-US" altLang="zh-TW" sz="1600" dirty="0"/>
                <a:t>USB Flash Drive</a:t>
              </a:r>
              <a:r>
                <a:rPr lang="zh-TW" altLang="en-US" sz="1600" dirty="0"/>
                <a:t>）</a:t>
              </a:r>
              <a:r>
                <a:rPr lang="zh-TW" altLang="en-US" sz="1800" dirty="0"/>
                <a:t>，是一種存取的設備。一般的隨身碟體積小、重量輕、</a:t>
              </a:r>
              <a:r>
                <a:rPr lang="zh-TW" altLang="en-US" sz="1800" dirty="0" smtClean="0"/>
                <a:t>可重複</a:t>
              </a:r>
              <a:r>
                <a:rPr lang="zh-TW" altLang="en-US" sz="1800" dirty="0"/>
                <a:t>寫入，問世後迅速普及並取代傳統的軟碟片</a:t>
              </a:r>
              <a:r>
                <a:rPr lang="zh-TW" altLang="en-US" sz="1600" dirty="0"/>
                <a:t>（</a:t>
              </a:r>
              <a:r>
                <a:rPr lang="en-US" altLang="zh-TW" sz="1600" dirty="0"/>
                <a:t>floppy disk</a:t>
              </a:r>
              <a:r>
                <a:rPr lang="zh-TW" altLang="en-US" sz="1600" dirty="0"/>
                <a:t>）</a:t>
              </a:r>
              <a:r>
                <a:rPr lang="zh-TW" altLang="en-US" sz="1800" dirty="0"/>
                <a:t>及軟碟機</a:t>
              </a:r>
              <a:r>
                <a:rPr lang="zh-TW" altLang="en-US" sz="1600" dirty="0"/>
                <a:t>（</a:t>
              </a:r>
              <a:r>
                <a:rPr lang="en-US" altLang="zh-TW" sz="1600" dirty="0"/>
                <a:t>floppy drive</a:t>
              </a:r>
              <a:r>
                <a:rPr lang="zh-TW" altLang="en-US" sz="1600" dirty="0"/>
                <a:t>）</a:t>
              </a:r>
              <a:r>
                <a:rPr lang="zh-TW" altLang="en-US" sz="1800" dirty="0"/>
                <a:t>。</a:t>
              </a:r>
              <a:endParaRPr lang="zh-TW" altLang="en-US" sz="1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19720" y="4293056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隨身碟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1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80000" y="720000"/>
            <a:ext cx="2952288" cy="1008000"/>
            <a:chOff x="180000" y="900000"/>
            <a:chExt cx="2952288" cy="1008000"/>
          </a:xfrm>
        </p:grpSpPr>
        <p:sp>
          <p:nvSpPr>
            <p:cNvPr id="4" name="矩形 3"/>
            <p:cNvSpPr/>
            <p:nvPr/>
          </p:nvSpPr>
          <p:spPr>
            <a:xfrm>
              <a:off x="180000" y="1620000"/>
              <a:ext cx="288000" cy="288000"/>
            </a:xfrm>
            <a:prstGeom prst="rect">
              <a:avLst/>
            </a:prstGeom>
            <a:solidFill>
              <a:srgbClr val="007DC5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0000" y="1260000"/>
              <a:ext cx="288000" cy="288000"/>
            </a:xfrm>
            <a:prstGeom prst="rect">
              <a:avLst/>
            </a:prstGeom>
            <a:solidFill>
              <a:srgbClr val="EF59A1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180000" y="900000"/>
              <a:ext cx="288000" cy="288000"/>
            </a:xfrm>
            <a:prstGeom prst="rect">
              <a:avLst/>
            </a:prstGeom>
            <a:solidFill>
              <a:srgbClr val="40B348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40000" y="90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輸入</a:t>
              </a:r>
              <a:r>
                <a:rPr lang="en-US" altLang="zh-TW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/</a:t>
              </a:r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輸出設備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540000" y="126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輸入設備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540000" y="162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輸出設備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21" name="矩形 152"/>
          <p:cNvSpPr/>
          <p:nvPr/>
        </p:nvSpPr>
        <p:spPr>
          <a:xfrm>
            <a:off x="2880000" y="1800000"/>
            <a:ext cx="0" cy="972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 cmpd="sng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"/>
          <a:stretch/>
        </p:blipFill>
        <p:spPr>
          <a:xfrm>
            <a:off x="2160000" y="180000"/>
            <a:ext cx="252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80000" y="720000"/>
            <a:ext cx="2952288" cy="1008000"/>
            <a:chOff x="180000" y="900000"/>
            <a:chExt cx="2952288" cy="1008000"/>
          </a:xfrm>
        </p:grpSpPr>
        <p:sp>
          <p:nvSpPr>
            <p:cNvPr id="4" name="矩形 3"/>
            <p:cNvSpPr/>
            <p:nvPr/>
          </p:nvSpPr>
          <p:spPr>
            <a:xfrm>
              <a:off x="180000" y="1620000"/>
              <a:ext cx="288000" cy="288000"/>
            </a:xfrm>
            <a:prstGeom prst="rect">
              <a:avLst/>
            </a:prstGeom>
            <a:solidFill>
              <a:srgbClr val="007DC5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0000" y="1260000"/>
              <a:ext cx="288000" cy="288000"/>
            </a:xfrm>
            <a:prstGeom prst="rect">
              <a:avLst/>
            </a:prstGeom>
            <a:solidFill>
              <a:srgbClr val="EF59A1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180000" y="900000"/>
              <a:ext cx="288000" cy="288000"/>
            </a:xfrm>
            <a:prstGeom prst="rect">
              <a:avLst/>
            </a:prstGeom>
            <a:solidFill>
              <a:srgbClr val="40B348"/>
            </a:solidFill>
            <a:ln w="25400">
              <a:noFill/>
            </a:ln>
          </p:spPr>
          <p:txBody>
            <a:bodyPr rtlCol="0" anchor="ctr"/>
            <a:lstStyle/>
            <a:p>
              <a:pPr algn="ctr"/>
              <a:endParaRPr lang="zh-TW" altLang="en-US" sz="180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40000" y="90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輸入</a:t>
              </a:r>
              <a:r>
                <a:rPr lang="en-US" altLang="zh-TW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/</a:t>
              </a:r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輸出設備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540000" y="126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輸入設備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540000" y="1620000"/>
              <a:ext cx="2592288" cy="288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zh-TW" altLang="en-US" sz="1800" b="0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輸出設備</a:t>
              </a:r>
              <a:endParaRPr lang="zh-TW" altLang="en-US" sz="1800" b="0" dirty="0">
                <a:solidFill>
                  <a:schemeClr val="tx1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07949" y="2160000"/>
            <a:ext cx="1440000" cy="2160000"/>
            <a:chOff x="107949" y="1916113"/>
            <a:chExt cx="1440000" cy="2160000"/>
          </a:xfrm>
        </p:grpSpPr>
        <p:sp>
          <p:nvSpPr>
            <p:cNvPr id="146" name="Text Box 33"/>
            <p:cNvSpPr txBox="1">
              <a:spLocks noChangeArrowheads="1"/>
            </p:cNvSpPr>
            <p:nvPr/>
          </p:nvSpPr>
          <p:spPr bwMode="auto">
            <a:xfrm>
              <a:off x="107949" y="1916113"/>
              <a:ext cx="1440000" cy="288000"/>
            </a:xfrm>
            <a:prstGeom prst="rect">
              <a:avLst/>
            </a:prstGeom>
            <a:solidFill>
              <a:srgbClr val="007DC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顯示器</a:t>
              </a:r>
              <a:r>
                <a:rPr lang="en-US" altLang="zh-TW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(</a:t>
              </a:r>
              <a:r>
                <a:rPr lang="zh-TW" altLang="en-US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螢幕</a:t>
              </a:r>
              <a:r>
                <a:rPr lang="en-US" altLang="zh-TW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147" name="Text Box 45"/>
            <p:cNvSpPr txBox="1">
              <a:spLocks noChangeArrowheads="1"/>
            </p:cNvSpPr>
            <p:nvPr/>
          </p:nvSpPr>
          <p:spPr bwMode="auto">
            <a:xfrm>
              <a:off x="107949" y="2276113"/>
              <a:ext cx="1440000" cy="288000"/>
            </a:xfrm>
            <a:prstGeom prst="rect">
              <a:avLst/>
            </a:prstGeom>
            <a:solidFill>
              <a:srgbClr val="40B34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觸控式螢幕</a:t>
              </a:r>
              <a:endParaRPr lang="en-US" altLang="zh-TW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8" name="Text Box 44"/>
            <p:cNvSpPr txBox="1">
              <a:spLocks noChangeArrowheads="1"/>
            </p:cNvSpPr>
            <p:nvPr/>
          </p:nvSpPr>
          <p:spPr bwMode="auto">
            <a:xfrm>
              <a:off x="107949" y="2636113"/>
              <a:ext cx="144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用來顯示使用者可識讀的檔案（夾）及圖像等。目前大多採用液晶型螢幕或觸控式螢幕。</a:t>
              </a:r>
            </a:p>
          </p:txBody>
        </p:sp>
      </p:grpSp>
      <p:sp>
        <p:nvSpPr>
          <p:cNvPr id="153" name="矩形 152"/>
          <p:cNvSpPr/>
          <p:nvPr/>
        </p:nvSpPr>
        <p:spPr>
          <a:xfrm>
            <a:off x="1548000" y="2304000"/>
            <a:ext cx="504000" cy="504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007DC5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4" name="矩形 152"/>
          <p:cNvSpPr/>
          <p:nvPr/>
        </p:nvSpPr>
        <p:spPr>
          <a:xfrm>
            <a:off x="1548000" y="2664000"/>
            <a:ext cx="360000" cy="144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7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07949" y="5400000"/>
            <a:ext cx="1080000" cy="1080000"/>
            <a:chOff x="107949" y="2276113"/>
            <a:chExt cx="1080000" cy="1080000"/>
          </a:xfrm>
        </p:grpSpPr>
        <p:sp>
          <p:nvSpPr>
            <p:cNvPr id="147" name="Text Box 45"/>
            <p:cNvSpPr txBox="1">
              <a:spLocks noChangeArrowheads="1"/>
            </p:cNvSpPr>
            <p:nvPr/>
          </p:nvSpPr>
          <p:spPr bwMode="auto">
            <a:xfrm>
              <a:off x="107949" y="2276113"/>
              <a:ext cx="1080000" cy="288000"/>
            </a:xfrm>
            <a:prstGeom prst="rect">
              <a:avLst/>
            </a:prstGeom>
            <a:solidFill>
              <a:srgbClr val="40B34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光碟機</a:t>
              </a:r>
              <a:endParaRPr lang="en-US" altLang="zh-TW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8" name="Text Box 44"/>
            <p:cNvSpPr txBox="1">
              <a:spLocks noChangeArrowheads="1"/>
            </p:cNvSpPr>
            <p:nvPr/>
          </p:nvSpPr>
          <p:spPr bwMode="auto">
            <a:xfrm>
              <a:off x="107949" y="2636113"/>
              <a:ext cx="108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兼具輸入及輸出</a:t>
              </a:r>
              <a:r>
                <a:rPr lang="zh-TW" altLang="en-US" sz="16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功能</a:t>
              </a:r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的儲存設備。</a:t>
              </a:r>
            </a:p>
          </p:txBody>
        </p:sp>
      </p:grpSp>
      <p:sp>
        <p:nvSpPr>
          <p:cNvPr id="154" name="矩形 152"/>
          <p:cNvSpPr/>
          <p:nvPr/>
        </p:nvSpPr>
        <p:spPr>
          <a:xfrm flipH="1">
            <a:off x="648000" y="3888000"/>
            <a:ext cx="1332000" cy="792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olid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16" descr="2019-07-18_151844拷貝3"/>
          <p:cNvPicPr>
            <a:picLocks noChangeAspect="1" noChangeArrowheads="1"/>
          </p:cNvPicPr>
          <p:nvPr/>
        </p:nvPicPr>
        <p:blipFill rotWithShape="1">
          <a:blip r:embed="rId2"/>
          <a:srcRect l="13582" t="9293" r="76911" b="59528"/>
          <a:stretch/>
        </p:blipFill>
        <p:spPr bwMode="auto">
          <a:xfrm>
            <a:off x="288000" y="3960000"/>
            <a:ext cx="72072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52"/>
          <p:cNvSpPr/>
          <p:nvPr/>
        </p:nvSpPr>
        <p:spPr>
          <a:xfrm>
            <a:off x="611560" y="5013176"/>
            <a:ext cx="0" cy="468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0" fmla="*/ 0 w 0"/>
              <a:gd name="connsiteY0" fmla="*/ 0 h 288000"/>
              <a:gd name="connsiteX1" fmla="*/ 0 w 0"/>
              <a:gd name="connsiteY1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8000">
                <a:moveTo>
                  <a:pt x="0" y="0"/>
                </a:moveTo>
                <a:lnTo>
                  <a:pt x="0" y="288000"/>
                </a:lnTo>
              </a:path>
            </a:pathLst>
          </a:custGeom>
          <a:noFill/>
          <a:ln w="25400">
            <a:solidFill>
              <a:srgbClr val="40B348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2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54" name="矩形 152"/>
          <p:cNvSpPr/>
          <p:nvPr/>
        </p:nvSpPr>
        <p:spPr>
          <a:xfrm flipH="1">
            <a:off x="828000" y="3528000"/>
            <a:ext cx="1332000" cy="531972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EF59A1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108000" y="3888000"/>
            <a:ext cx="1440000" cy="1224000"/>
            <a:chOff x="-2001268" y="1916113"/>
            <a:chExt cx="1440000" cy="1224000"/>
          </a:xfrm>
        </p:grpSpPr>
        <p:sp>
          <p:nvSpPr>
            <p:cNvPr id="147" name="Text Box 45"/>
            <p:cNvSpPr txBox="1">
              <a:spLocks noChangeArrowheads="1"/>
            </p:cNvSpPr>
            <p:nvPr/>
          </p:nvSpPr>
          <p:spPr bwMode="auto">
            <a:xfrm>
              <a:off x="-1641268" y="1916113"/>
              <a:ext cx="720000" cy="288000"/>
            </a:xfrm>
            <a:prstGeom prst="rect">
              <a:avLst/>
            </a:prstGeom>
            <a:solidFill>
              <a:srgbClr val="EF59A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 smtClean="0">
                  <a:solidFill>
                    <a:schemeClr val="bg1"/>
                  </a:solidFill>
                  <a:ea typeface="標楷體" panose="03000509000000000000" pitchFamily="65" charset="-120"/>
                </a:rPr>
                <a:t>鍵盤</a:t>
              </a:r>
              <a:endParaRPr lang="en-US" altLang="zh-TW" sz="1600" dirty="0">
                <a:solidFill>
                  <a:schemeClr val="bg1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148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1440000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電腦最基本的輸入工具</a:t>
              </a:r>
              <a:r>
                <a:rPr lang="zh-TW" altLang="en-US" sz="16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，可</a:t>
              </a:r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輸入文字、數字、</a:t>
              </a:r>
              <a:r>
                <a:rPr lang="zh-TW" altLang="en-US" sz="1600" b="0" dirty="0" smtClean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符號及其他功能鍵。</a:t>
              </a:r>
              <a:endParaRPr lang="zh-TW" altLang="en-US" sz="1600" b="0" dirty="0">
                <a:solidFill>
                  <a:schemeClr val="tx1"/>
                </a:solidFill>
                <a:latin typeface="+mj-lt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7560000" y="395288"/>
            <a:ext cx="75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Arial" panose="020B0604020202020204" pitchFamily="34" charset="0"/>
                <a:ea typeface="標楷體" pitchFamily="65" charset="-120"/>
                <a:cs typeface="Arial" panose="020B0604020202020204" pitchFamily="34" charset="0"/>
              </a:rPr>
              <a:t>168</a:t>
            </a:r>
            <a:endParaRPr lang="en-US" altLang="zh-TW" sz="2400" dirty="0">
              <a:solidFill>
                <a:srgbClr val="00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000" y="1620000"/>
            <a:ext cx="288000" cy="288000"/>
          </a:xfrm>
          <a:prstGeom prst="rect">
            <a:avLst/>
          </a:prstGeom>
          <a:solidFill>
            <a:srgbClr val="007DC5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矩形 137"/>
          <p:cNvSpPr/>
          <p:nvPr/>
        </p:nvSpPr>
        <p:spPr>
          <a:xfrm>
            <a:off x="180000" y="1260000"/>
            <a:ext cx="288000" cy="288000"/>
          </a:xfrm>
          <a:prstGeom prst="rect">
            <a:avLst/>
          </a:prstGeom>
          <a:solidFill>
            <a:srgbClr val="EF59A1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9" name="矩形 138"/>
          <p:cNvSpPr/>
          <p:nvPr/>
        </p:nvSpPr>
        <p:spPr>
          <a:xfrm>
            <a:off x="180000" y="900000"/>
            <a:ext cx="288000" cy="288000"/>
          </a:xfrm>
          <a:prstGeom prst="rect">
            <a:avLst/>
          </a:prstGeom>
          <a:solidFill>
            <a:srgbClr val="40B348"/>
          </a:solidFill>
          <a:ln w="25400">
            <a:noFill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000" y="90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</a:t>
            </a:r>
            <a:r>
              <a:rPr lang="en-US" altLang="zh-TW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540000" y="126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輸入設備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540000" y="1620000"/>
            <a:ext cx="2592288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zh-TW" altLang="en-US" sz="2000" b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輸出設備</a:t>
            </a:r>
            <a:endParaRPr lang="zh-TW" altLang="en-US" sz="2000" b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矩形 152"/>
          <p:cNvSpPr/>
          <p:nvPr/>
        </p:nvSpPr>
        <p:spPr>
          <a:xfrm>
            <a:off x="4716000" y="4788000"/>
            <a:ext cx="720000" cy="504000"/>
          </a:xfrm>
          <a:custGeom>
            <a:avLst/>
            <a:gdLst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  <a:gd name="connsiteX3" fmla="*/ 0 w 288000"/>
              <a:gd name="connsiteY3" fmla="*/ 288000 h 288000"/>
              <a:gd name="connsiteX4" fmla="*/ 0 w 288000"/>
              <a:gd name="connsiteY4" fmla="*/ 0 h 288000"/>
              <a:gd name="connsiteX0" fmla="*/ 0 w 288000"/>
              <a:gd name="connsiteY0" fmla="*/ 288000 h 379440"/>
              <a:gd name="connsiteX1" fmla="*/ 0 w 288000"/>
              <a:gd name="connsiteY1" fmla="*/ 0 h 379440"/>
              <a:gd name="connsiteX2" fmla="*/ 288000 w 288000"/>
              <a:gd name="connsiteY2" fmla="*/ 0 h 379440"/>
              <a:gd name="connsiteX3" fmla="*/ 288000 w 288000"/>
              <a:gd name="connsiteY3" fmla="*/ 288000 h 379440"/>
              <a:gd name="connsiteX4" fmla="*/ 91440 w 288000"/>
              <a:gd name="connsiteY4" fmla="*/ 379440 h 379440"/>
              <a:gd name="connsiteX0" fmla="*/ 0 w 288000"/>
              <a:gd name="connsiteY0" fmla="*/ 288000 h 288000"/>
              <a:gd name="connsiteX1" fmla="*/ 0 w 288000"/>
              <a:gd name="connsiteY1" fmla="*/ 0 h 288000"/>
              <a:gd name="connsiteX2" fmla="*/ 288000 w 288000"/>
              <a:gd name="connsiteY2" fmla="*/ 0 h 288000"/>
              <a:gd name="connsiteX3" fmla="*/ 288000 w 288000"/>
              <a:gd name="connsiteY3" fmla="*/ 288000 h 288000"/>
              <a:gd name="connsiteX0" fmla="*/ 0 w 288000"/>
              <a:gd name="connsiteY0" fmla="*/ 0 h 288000"/>
              <a:gd name="connsiteX1" fmla="*/ 288000 w 288000"/>
              <a:gd name="connsiteY1" fmla="*/ 0 h 288000"/>
              <a:gd name="connsiteX2" fmla="*/ 288000 w 288000"/>
              <a:gd name="connsiteY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000" h="288000">
                <a:moveTo>
                  <a:pt x="0" y="0"/>
                </a:moveTo>
                <a:lnTo>
                  <a:pt x="288000" y="0"/>
                </a:lnTo>
                <a:lnTo>
                  <a:pt x="288000" y="288000"/>
                </a:lnTo>
              </a:path>
            </a:pathLst>
          </a:custGeom>
          <a:noFill/>
          <a:ln w="25400">
            <a:solidFill>
              <a:srgbClr val="EF59A1"/>
            </a:solidFill>
            <a:prstDash val="sysDot"/>
          </a:ln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4355976" y="5328000"/>
            <a:ext cx="2160000" cy="1368000"/>
            <a:chOff x="-2001268" y="1916113"/>
            <a:chExt cx="2160000" cy="1368000"/>
          </a:xfrm>
        </p:grpSpPr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-1281268" y="1916113"/>
              <a:ext cx="720000" cy="288000"/>
            </a:xfrm>
            <a:prstGeom prst="rect">
              <a:avLst/>
            </a:prstGeom>
            <a:solidFill>
              <a:srgbClr val="EF59A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1600" dirty="0">
                  <a:solidFill>
                    <a:schemeClr val="bg1"/>
                  </a:solidFill>
                  <a:ea typeface="標楷體" panose="03000509000000000000" pitchFamily="65" charset="-120"/>
                </a:rPr>
                <a:t>滑鼠</a:t>
              </a: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-2001268" y="2276113"/>
              <a:ext cx="2160000" cy="10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r>
                <a:rPr lang="zh-TW" altLang="en-US" sz="1600" b="0" dirty="0">
                  <a:solidFill>
                    <a:schemeClr val="tx1"/>
                  </a:solidFill>
                  <a:latin typeface="+mj-lt"/>
                  <a:ea typeface="標楷體" pitchFamily="65" charset="-120"/>
                </a:rPr>
                <a:t>為一種輸入設備，可以點擊或拖曳選取螢幕上的圖示或目錄，因外型像老鼠而得名。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7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16810</TotalTime>
  <Words>337</Words>
  <Application>Microsoft Office PowerPoint</Application>
  <PresentationFormat>如螢幕大小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科技領域 俊仲</cp:lastModifiedBy>
  <cp:revision>743</cp:revision>
  <cp:lastPrinted>1601-01-01T00:00:00Z</cp:lastPrinted>
  <dcterms:created xsi:type="dcterms:W3CDTF">2003-03-29T07:29:52Z</dcterms:created>
  <dcterms:modified xsi:type="dcterms:W3CDTF">2020-05-04T03:30:57Z</dcterms:modified>
</cp:coreProperties>
</file>