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16"/>
  </p:notesMasterIdLst>
  <p:sldIdLst>
    <p:sldId id="1271" r:id="rId2"/>
    <p:sldId id="1270" r:id="rId3"/>
    <p:sldId id="1241" r:id="rId4"/>
    <p:sldId id="1303" r:id="rId5"/>
    <p:sldId id="1304" r:id="rId6"/>
    <p:sldId id="1305" r:id="rId7"/>
    <p:sldId id="1313" r:id="rId8"/>
    <p:sldId id="1307" r:id="rId9"/>
    <p:sldId id="1306" r:id="rId10"/>
    <p:sldId id="1302" r:id="rId11"/>
    <p:sldId id="1309" r:id="rId12"/>
    <p:sldId id="1310" r:id="rId13"/>
    <p:sldId id="1311" r:id="rId14"/>
    <p:sldId id="1312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5pPr>
    <a:lvl6pPr marL="22860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6pPr>
    <a:lvl7pPr marL="27432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7pPr>
    <a:lvl8pPr marL="32004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8pPr>
    <a:lvl9pPr marL="36576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A0FF"/>
    <a:srgbClr val="00B050"/>
    <a:srgbClr val="009E47"/>
    <a:srgbClr val="99CCFF"/>
    <a:srgbClr val="993300"/>
    <a:srgbClr val="CC6600"/>
    <a:srgbClr val="53D2FF"/>
    <a:srgbClr val="00E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9473" autoAdjust="0"/>
  </p:normalViewPr>
  <p:slideViewPr>
    <p:cSldViewPr>
      <p:cViewPr>
        <p:scale>
          <a:sx n="100" d="100"/>
          <a:sy n="100" d="100"/>
        </p:scale>
        <p:origin x="-2106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3" Type="http://schemas.openxmlformats.org/officeDocument/2006/relationships/slide" Target="slides/slide5.xml"/><Relationship Id="rId7" Type="http://schemas.openxmlformats.org/officeDocument/2006/relationships/slide" Target="slides/slide9.xml"/><Relationship Id="rId12" Type="http://schemas.openxmlformats.org/officeDocument/2006/relationships/slide" Target="slides/slide14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6" Type="http://schemas.openxmlformats.org/officeDocument/2006/relationships/slide" Target="slides/slide8.xml"/><Relationship Id="rId11" Type="http://schemas.openxmlformats.org/officeDocument/2006/relationships/slide" Target="slides/slide13.xml"/><Relationship Id="rId5" Type="http://schemas.openxmlformats.org/officeDocument/2006/relationships/slide" Target="slides/slide7.xml"/><Relationship Id="rId10" Type="http://schemas.openxmlformats.org/officeDocument/2006/relationships/slide" Target="slides/slide12.xml"/><Relationship Id="rId4" Type="http://schemas.openxmlformats.org/officeDocument/2006/relationships/slide" Target="slides/slide6.xml"/><Relationship Id="rId9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4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24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fld id="{AA6DCA56-F250-4D78-8AE4-7609AE9EBE5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6992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章首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架構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群組 3"/>
          <p:cNvGrpSpPr>
            <a:grpSpLocks/>
          </p:cNvGrpSpPr>
          <p:nvPr userDrawn="1"/>
        </p:nvGrpSpPr>
        <p:grpSpPr bwMode="auto">
          <a:xfrm>
            <a:off x="8680450" y="5973763"/>
            <a:ext cx="360363" cy="358775"/>
            <a:chOff x="2351313" y="2101932"/>
            <a:chExt cx="360000" cy="360000"/>
          </a:xfrm>
        </p:grpSpPr>
        <p:sp>
          <p:nvSpPr>
            <p:cNvPr id="4" name="圓角矩形 4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5" name="向下箭號 5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6" name="群組 6"/>
          <p:cNvGrpSpPr>
            <a:grpSpLocks/>
          </p:cNvGrpSpPr>
          <p:nvPr userDrawn="1"/>
        </p:nvGrpSpPr>
        <p:grpSpPr bwMode="auto">
          <a:xfrm>
            <a:off x="8680450" y="6407150"/>
            <a:ext cx="360363" cy="360363"/>
            <a:chOff x="1983179" y="1757548"/>
            <a:chExt cx="360000" cy="360000"/>
          </a:xfrm>
        </p:grpSpPr>
        <p:sp>
          <p:nvSpPr>
            <p:cNvPr id="7" name="橢圓 7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8" name="乘號 8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9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67750" y="5967413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67750" y="6396038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-2 資訊科技與發展簡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4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5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6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7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8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9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0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1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2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3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4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6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59"/>
          <a:stretch/>
        </p:blipFill>
        <p:spPr bwMode="auto">
          <a:xfrm>
            <a:off x="7524328" y="360000"/>
            <a:ext cx="1620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-2-1 計算工具的發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4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5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6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7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8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9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0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1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2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3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4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6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4"/>
          <a:srcRect t="66115" b="-1376"/>
          <a:stretch/>
        </p:blipFill>
        <p:spPr bwMode="auto">
          <a:xfrm>
            <a:off x="0" y="288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59"/>
          <a:stretch/>
        </p:blipFill>
        <p:spPr bwMode="auto">
          <a:xfrm>
            <a:off x="7524328" y="360000"/>
            <a:ext cx="1620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字方塊 22"/>
          <p:cNvSpPr txBox="1"/>
          <p:nvPr userDrawn="1"/>
        </p:nvSpPr>
        <p:spPr>
          <a:xfrm>
            <a:off x="900113" y="324000"/>
            <a:ext cx="5040312" cy="4318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>
              <a:defRPr/>
            </a:pPr>
            <a:r>
              <a:rPr lang="en-US" altLang="zh-TW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1-2-1 </a:t>
            </a:r>
            <a:r>
              <a:rPr lang="zh-TW" altLang="en-US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計算工具的發展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-2-2 電子元件的發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4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5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6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7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8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9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0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1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2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3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4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6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4"/>
          <a:srcRect t="66115" b="-1376"/>
          <a:stretch/>
        </p:blipFill>
        <p:spPr bwMode="auto">
          <a:xfrm>
            <a:off x="0" y="288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59"/>
          <a:stretch/>
        </p:blipFill>
        <p:spPr bwMode="auto">
          <a:xfrm>
            <a:off x="7524328" y="360000"/>
            <a:ext cx="1620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字方塊 22"/>
          <p:cNvSpPr txBox="1"/>
          <p:nvPr userDrawn="1"/>
        </p:nvSpPr>
        <p:spPr>
          <a:xfrm>
            <a:off x="900113" y="324000"/>
            <a:ext cx="5040312" cy="4318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>
              <a:defRPr/>
            </a:pPr>
            <a:r>
              <a:rPr lang="en-US" altLang="zh-TW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1-2-2 </a:t>
            </a:r>
            <a:r>
              <a:rPr lang="zh-TW" altLang="en-US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電子元件的發展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最後一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>
            <a:grpSpLocks/>
          </p:cNvGrpSpPr>
          <p:nvPr userDrawn="1"/>
        </p:nvGrpSpPr>
        <p:grpSpPr bwMode="auto">
          <a:xfrm>
            <a:off x="8680450" y="5538788"/>
            <a:ext cx="360363" cy="360362"/>
            <a:chOff x="2351313" y="2101932"/>
            <a:chExt cx="360000" cy="360000"/>
          </a:xfrm>
        </p:grpSpPr>
        <p:sp>
          <p:nvSpPr>
            <p:cNvPr id="3" name="圓角矩形 2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" name="向上箭號 3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5" name="群組 4"/>
          <p:cNvGrpSpPr>
            <a:grpSpLocks/>
          </p:cNvGrpSpPr>
          <p:nvPr userDrawn="1"/>
        </p:nvGrpSpPr>
        <p:grpSpPr bwMode="auto">
          <a:xfrm>
            <a:off x="8680450" y="6407150"/>
            <a:ext cx="360363" cy="360363"/>
            <a:chOff x="1983179" y="1757548"/>
            <a:chExt cx="360000" cy="360000"/>
          </a:xfrm>
        </p:grpSpPr>
        <p:sp>
          <p:nvSpPr>
            <p:cNvPr id="6" name="橢圓 5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乘號 6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8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67750" y="5538788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9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67750" y="6396038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0" name="動作按鈕: 首頁 11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2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 rotWithShape="1">
          <a:blip r:embed="rId4"/>
          <a:srcRect t="66115" b="-1376"/>
          <a:stretch/>
        </p:blipFill>
        <p:spPr bwMode="auto">
          <a:xfrm>
            <a:off x="0" y="288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259"/>
          <a:stretch/>
        </p:blipFill>
        <p:spPr bwMode="auto">
          <a:xfrm>
            <a:off x="7524328" y="360000"/>
            <a:ext cx="1620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/>
          <p:cNvSpPr txBox="1"/>
          <p:nvPr userDrawn="1"/>
        </p:nvSpPr>
        <p:spPr>
          <a:xfrm>
            <a:off x="900113" y="324000"/>
            <a:ext cx="5040312" cy="4318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>
              <a:defRPr/>
            </a:pPr>
            <a:r>
              <a:rPr lang="en-US" altLang="zh-TW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1-2-2 </a:t>
            </a:r>
            <a:r>
              <a:rPr lang="zh-TW" altLang="en-US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電子元件的發展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9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763000" y="4953000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3200" b="0">
              <a:solidFill>
                <a:schemeClr val="tx1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52" name="Rectangle 2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763000" y="5334000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3200" b="0">
              <a:solidFill>
                <a:schemeClr val="tx1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53" name="Rectangle 21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763000" y="5800725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3200" b="0">
              <a:solidFill>
                <a:schemeClr val="tx1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54" name="Rectangle 6"/>
          <p:cNvSpPr>
            <a:spLocks noChangeArrowheads="1"/>
          </p:cNvSpPr>
          <p:nvPr userDrawn="1"/>
        </p:nvSpPr>
        <p:spPr bwMode="auto">
          <a:xfrm>
            <a:off x="8101013" y="4652963"/>
            <a:ext cx="1042987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b="0">
              <a:solidFill>
                <a:schemeClr val="tx1"/>
              </a:solidFill>
              <a:latin typeface="Arial" charset="0"/>
              <a:ea typeface="標楷體" pitchFamily="65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標楷體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標楷體" pitchFamily="65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標楷體" pitchFamily="65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標楷體" pitchFamily="65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標楷體" pitchFamily="65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44"/>
          <p:cNvSpPr>
            <a:spLocks noChangeArrowheads="1"/>
          </p:cNvSpPr>
          <p:nvPr/>
        </p:nvSpPr>
        <p:spPr bwMode="auto">
          <a:xfrm>
            <a:off x="611188" y="2160588"/>
            <a:ext cx="27003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31800" indent="-431800">
              <a:lnSpc>
                <a:spcPts val="2800"/>
              </a:lnSpc>
            </a:pPr>
            <a:r>
              <a:rPr lang="en-US" altLang="zh-TW" sz="20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1-1 </a:t>
            </a:r>
            <a:r>
              <a:rPr lang="zh-TW" altLang="en-US" sz="20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資訊科技的與人類生活</a:t>
            </a:r>
          </a:p>
          <a:p>
            <a:pPr marL="431800" indent="-431800">
              <a:lnSpc>
                <a:spcPts val="2800"/>
              </a:lnSpc>
            </a:pPr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1-2 </a:t>
            </a:r>
            <a:r>
              <a:rPr lang="zh-TW" altLang="en-US" sz="200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資訊科技發展簡史</a:t>
            </a:r>
          </a:p>
          <a:p>
            <a:pPr marL="431800" indent="-431800">
              <a:lnSpc>
                <a:spcPts val="2800"/>
              </a:lnSpc>
            </a:pPr>
            <a:r>
              <a:rPr lang="en-US" altLang="zh-TW" sz="20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1-3 </a:t>
            </a:r>
            <a:r>
              <a:rPr lang="zh-TW" altLang="en-US" sz="20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個人電腦及其周邊設備</a:t>
            </a:r>
          </a:p>
          <a:p>
            <a:pPr marL="431800" indent="-431800">
              <a:lnSpc>
                <a:spcPts val="2800"/>
              </a:lnSpc>
            </a:pPr>
            <a:r>
              <a:rPr lang="en-US" altLang="zh-TW" sz="20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1-4 </a:t>
            </a:r>
            <a:r>
              <a:rPr lang="zh-TW" altLang="en-US" sz="20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資訊科技與問題解決</a:t>
            </a:r>
          </a:p>
          <a:p>
            <a:pPr marL="431800" indent="-431800">
              <a:lnSpc>
                <a:spcPts val="2800"/>
              </a:lnSpc>
            </a:pPr>
            <a:r>
              <a:rPr lang="en-US" altLang="zh-TW" sz="20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1-5 </a:t>
            </a:r>
            <a:r>
              <a:rPr lang="zh-TW" altLang="en-US" sz="20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資訊科技及其相關議題</a:t>
            </a:r>
          </a:p>
          <a:p>
            <a:pPr marL="431800" indent="-431800">
              <a:lnSpc>
                <a:spcPts val="2800"/>
              </a:lnSpc>
            </a:pPr>
            <a:r>
              <a:rPr lang="en-US" altLang="zh-TW" sz="20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1-6 </a:t>
            </a:r>
            <a:r>
              <a:rPr lang="zh-TW" altLang="en-US" sz="20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資訊科技與跨領域整合</a:t>
            </a:r>
          </a:p>
        </p:txBody>
      </p:sp>
      <p:sp>
        <p:nvSpPr>
          <p:cNvPr id="9218" name="Rectangle 45"/>
          <p:cNvSpPr>
            <a:spLocks noChangeArrowheads="1"/>
          </p:cNvSpPr>
          <p:nvPr/>
        </p:nvSpPr>
        <p:spPr bwMode="auto">
          <a:xfrm>
            <a:off x="539750" y="1439863"/>
            <a:ext cx="27003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3600"/>
              </a:lnSpc>
            </a:pPr>
            <a:r>
              <a:rPr lang="zh-TW" altLang="en-US">
                <a:solidFill>
                  <a:schemeClr val="tx1"/>
                </a:solidFill>
                <a:ea typeface="標楷體" pitchFamily="65" charset="-120"/>
              </a:rPr>
              <a:t>資訊科技導論</a:t>
            </a:r>
            <a:endParaRPr lang="zh-TW" altLang="en-US" b="0">
              <a:solidFill>
                <a:schemeClr val="tx1"/>
              </a:solidFill>
              <a:latin typeface="Arial" charset="0"/>
              <a:ea typeface="標楷體" pitchFamily="65" charset="-12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11"/>
          <p:cNvPicPr>
            <a:picLocks noChangeAspect="1" noChangeArrowheads="1"/>
          </p:cNvPicPr>
          <p:nvPr/>
        </p:nvPicPr>
        <p:blipFill rotWithShape="1">
          <a:blip r:embed="rId2"/>
          <a:srcRect t="10844" b="10159"/>
          <a:stretch/>
        </p:blipFill>
        <p:spPr bwMode="auto">
          <a:xfrm>
            <a:off x="1979712" y="4680000"/>
            <a:ext cx="3409950" cy="18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3"/>
          <a:srcRect t="47931"/>
          <a:stretch>
            <a:fillRect/>
          </a:stretch>
        </p:blipFill>
        <p:spPr bwMode="auto">
          <a:xfrm>
            <a:off x="5435419" y="3959225"/>
            <a:ext cx="3168650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3852069" y="2339999"/>
            <a:ext cx="4752000" cy="180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1946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年美國賓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州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大學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完成了以真空管組成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的計算機，這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是全球第一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部使用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電子元件組成的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電子數位電腦。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31909" r="66006" b="1254"/>
          <a:stretch/>
        </p:blipFill>
        <p:spPr bwMode="auto">
          <a:xfrm>
            <a:off x="0" y="2340000"/>
            <a:ext cx="3600000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166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539750" y="900000"/>
            <a:ext cx="80645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計算機要靠電子元件發揮功能才能運作。從發明真空管開始，大約經過半世紀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，現在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已逐步進入人工智慧的時代。從以下圖示，我們可以看到不同世代的進展及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功能的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演進。</a:t>
            </a:r>
            <a:endParaRPr lang="en-US" altLang="zh-TW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8"/>
          <p:cNvPicPr>
            <a:picLocks noChangeAspect="1" noChangeArrowheads="1"/>
          </p:cNvPicPr>
          <p:nvPr/>
        </p:nvPicPr>
        <p:blipFill rotWithShape="1">
          <a:blip r:embed="rId2"/>
          <a:srcRect t="3009" b="3183"/>
          <a:stretch/>
        </p:blipFill>
        <p:spPr bwMode="auto">
          <a:xfrm>
            <a:off x="2196331" y="3780000"/>
            <a:ext cx="2879725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0"/>
          <p:cNvPicPr>
            <a:picLocks noChangeAspect="1" noChangeArrowheads="1"/>
          </p:cNvPicPr>
          <p:nvPr/>
        </p:nvPicPr>
        <p:blipFill>
          <a:blip r:embed="rId3"/>
          <a:srcRect t="51503"/>
          <a:stretch>
            <a:fillRect/>
          </a:stretch>
        </p:blipFill>
        <p:spPr bwMode="auto">
          <a:xfrm>
            <a:off x="5291701" y="3240000"/>
            <a:ext cx="3312368" cy="282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3852069" y="1080000"/>
            <a:ext cx="4752000" cy="180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　　以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真空管組成的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電腦體積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十分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龐大，耗電量高，且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記憶體容量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少，因此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又研發第二代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電腦，以耗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電少、體積小的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電晶體來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處理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訊號。</a:t>
            </a:r>
            <a:endParaRPr lang="zh-TW" altLang="en-US" sz="2400" b="0" dirty="0">
              <a:solidFill>
                <a:schemeClr val="tx1"/>
              </a:solidFill>
              <a:ea typeface="標楷體" pitchFamily="65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19760" r="38529" b="13403"/>
          <a:stretch/>
        </p:blipFill>
        <p:spPr bwMode="auto">
          <a:xfrm>
            <a:off x="0" y="1080000"/>
            <a:ext cx="3600000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166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9"/>
          <p:cNvPicPr>
            <a:picLocks noChangeAspect="1" noChangeArrowheads="1"/>
          </p:cNvPicPr>
          <p:nvPr/>
        </p:nvPicPr>
        <p:blipFill>
          <a:blip r:embed="rId2"/>
          <a:srcRect b="3862"/>
          <a:stretch>
            <a:fillRect/>
          </a:stretch>
        </p:blipFill>
        <p:spPr bwMode="auto">
          <a:xfrm>
            <a:off x="1691680" y="3960000"/>
            <a:ext cx="309562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0"/>
          <p:cNvPicPr>
            <a:picLocks noChangeAspect="1" noChangeArrowheads="1"/>
          </p:cNvPicPr>
          <p:nvPr/>
        </p:nvPicPr>
        <p:blipFill>
          <a:blip r:embed="rId3"/>
          <a:srcRect t="45628"/>
          <a:stretch>
            <a:fillRect/>
          </a:stretch>
        </p:blipFill>
        <p:spPr bwMode="auto">
          <a:xfrm>
            <a:off x="4798137" y="3240000"/>
            <a:ext cx="3805932" cy="319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3852069" y="1080000"/>
            <a:ext cx="4752000" cy="180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演進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到第三代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電腦，則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使用體積更小的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積體電路（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IC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），一小片 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IC 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的功能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就相當於數百個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真空管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來處理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訊號。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9" t="630" r="10640" b="32534"/>
          <a:stretch/>
        </p:blipFill>
        <p:spPr bwMode="auto">
          <a:xfrm>
            <a:off x="0" y="1080000"/>
            <a:ext cx="3600000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166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4212000"/>
            <a:ext cx="331152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9"/>
          <p:cNvPicPr>
            <a:picLocks noChangeAspect="1" noChangeArrowheads="1"/>
          </p:cNvPicPr>
          <p:nvPr/>
        </p:nvPicPr>
        <p:blipFill>
          <a:blip r:embed="rId3"/>
          <a:srcRect t="46790" b="534"/>
          <a:stretch>
            <a:fillRect/>
          </a:stretch>
        </p:blipFill>
        <p:spPr bwMode="auto">
          <a:xfrm>
            <a:off x="4716728" y="3240000"/>
            <a:ext cx="3887341" cy="324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3852069" y="1080000"/>
            <a:ext cx="4752000" cy="180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到了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第四代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電腦，則利用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比 </a:t>
            </a:r>
            <a:r>
              <a:rPr lang="en-US" altLang="zh-TW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IC 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更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小，而功能更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強的超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大型積體電路（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VLSI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）來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處理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訊號。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" t="37517" r="67896" b="13340"/>
          <a:stretch/>
        </p:blipFill>
        <p:spPr bwMode="auto">
          <a:xfrm>
            <a:off x="0" y="1080000"/>
            <a:ext cx="3600000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167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9" t="4915" r="10474" b="45943"/>
          <a:stretch/>
        </p:blipFill>
        <p:spPr bwMode="auto">
          <a:xfrm>
            <a:off x="0" y="1080000"/>
            <a:ext cx="6480000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 descr="2019-07-10_152906拷貝"/>
          <p:cNvPicPr>
            <a:picLocks noChangeAspect="1" noChangeArrowheads="1"/>
          </p:cNvPicPr>
          <p:nvPr/>
        </p:nvPicPr>
        <p:blipFill rotWithShape="1">
          <a:blip r:embed="rId3"/>
          <a:srcRect t="-913" b="913"/>
          <a:stretch/>
        </p:blipFill>
        <p:spPr bwMode="auto">
          <a:xfrm>
            <a:off x="5076056" y="3096000"/>
            <a:ext cx="3478212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167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9552" y="3060000"/>
            <a:ext cx="3960440" cy="2664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目前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資訊界正在積極研發具有更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多功能－處理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聲音與影像、記憶且有認知能力的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智慧型電腦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。資訊科技也邁入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人工智慧（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AI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）時代，並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持續發展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中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橢圓 10"/>
          <p:cNvSpPr/>
          <p:nvPr/>
        </p:nvSpPr>
        <p:spPr bwMode="auto">
          <a:xfrm>
            <a:off x="179388" y="179388"/>
            <a:ext cx="792162" cy="7921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zh-TW" altLang="en-US" sz="4400" dirty="0">
                <a:solidFill>
                  <a:schemeClr val="bg1"/>
                </a:solidFill>
                <a:ea typeface="標楷體" pitchFamily="65" charset="-120"/>
              </a:rPr>
              <a:t>架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900113" y="179388"/>
            <a:ext cx="3600450" cy="792162"/>
          </a:xfrm>
          <a:prstGeom prst="rect">
            <a:avLst/>
          </a:prstGeom>
          <a:noFill/>
        </p:spPr>
        <p:txBody>
          <a:bodyPr lIns="108000" tIns="36000" rIns="108000" bIns="36000" anchor="ctr"/>
          <a:lstStyle/>
          <a:p>
            <a:pPr>
              <a:defRPr/>
            </a:pPr>
            <a:r>
              <a:rPr lang="zh-TW" altLang="en-US" sz="4000" dirty="0">
                <a:solidFill>
                  <a:schemeClr val="bg1">
                    <a:lumMod val="50000"/>
                  </a:schemeClr>
                </a:solidFill>
                <a:ea typeface="標楷體" pitchFamily="65" charset="-120"/>
              </a:rPr>
              <a:t>構表與多媒體</a:t>
            </a:r>
          </a:p>
        </p:txBody>
      </p:sp>
      <p:pic>
        <p:nvPicPr>
          <p:cNvPr id="10243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95288"/>
            <a:ext cx="11874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群組 16"/>
          <p:cNvGrpSpPr/>
          <p:nvPr/>
        </p:nvGrpSpPr>
        <p:grpSpPr>
          <a:xfrm>
            <a:off x="2520000" y="1079500"/>
            <a:ext cx="3960450" cy="2844800"/>
            <a:chOff x="2520000" y="1079500"/>
            <a:chExt cx="3960450" cy="2844800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2520000" y="1907688"/>
              <a:ext cx="3960450" cy="720077"/>
            </a:xfrm>
            <a:prstGeom prst="rect">
              <a:avLst/>
            </a:prstGeom>
            <a:solidFill>
              <a:srgbClr val="89C0E9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資訊科技與發展簡史</a:t>
              </a:r>
            </a:p>
          </p:txBody>
        </p:sp>
        <p:cxnSp>
          <p:nvCxnSpPr>
            <p:cNvPr id="19" name="直線接點 18"/>
            <p:cNvCxnSpPr/>
            <p:nvPr/>
          </p:nvCxnSpPr>
          <p:spPr bwMode="auto">
            <a:xfrm>
              <a:off x="4500225" y="1800224"/>
              <a:ext cx="0" cy="107950"/>
            </a:xfrm>
            <a:prstGeom prst="line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/>
          </p:spPr>
        </p:cxn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2520000" y="1079500"/>
              <a:ext cx="3960450" cy="720077"/>
            </a:xfrm>
            <a:prstGeom prst="rect">
              <a:avLst/>
            </a:prstGeom>
            <a:solidFill>
              <a:srgbClr val="1298D6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lIns="36000" tIns="36000" rIns="36000" bIns="36000" anchor="ctr"/>
            <a:lstStyle/>
            <a:p>
              <a:pPr algn="ctr"/>
              <a:r>
                <a:rPr lang="zh-TW" altLang="en-US" dirty="0">
                  <a:solidFill>
                    <a:schemeClr val="bg1"/>
                  </a:solidFill>
                  <a:ea typeface="標楷體" pitchFamily="65" charset="-120"/>
                </a:rPr>
                <a:t>資訊科技導論</a:t>
              </a:r>
            </a:p>
          </p:txBody>
        </p:sp>
        <p:sp>
          <p:nvSpPr>
            <p:cNvPr id="21" name="手繪多邊形 20"/>
            <p:cNvSpPr/>
            <p:nvPr/>
          </p:nvSpPr>
          <p:spPr bwMode="auto">
            <a:xfrm>
              <a:off x="2700000" y="2628000"/>
              <a:ext cx="180975" cy="358775"/>
            </a:xfrm>
            <a:custGeom>
              <a:avLst/>
              <a:gdLst>
                <a:gd name="connsiteX0" fmla="*/ 0 w 1244600"/>
                <a:gd name="connsiteY0" fmla="*/ 0 h 982134"/>
                <a:gd name="connsiteX1" fmla="*/ 0 w 1244600"/>
                <a:gd name="connsiteY1" fmla="*/ 982134 h 982134"/>
                <a:gd name="connsiteX2" fmla="*/ 1244600 w 1244600"/>
                <a:gd name="connsiteY2" fmla="*/ 982134 h 98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600" h="982134">
                  <a:moveTo>
                    <a:pt x="0" y="0"/>
                  </a:moveTo>
                  <a:lnTo>
                    <a:pt x="0" y="982134"/>
                  </a:lnTo>
                  <a:lnTo>
                    <a:pt x="1244600" y="982134"/>
                  </a:lnTo>
                </a:path>
              </a:pathLst>
            </a:custGeom>
            <a:ln w="25400">
              <a:solidFill>
                <a:srgbClr val="1298D6"/>
              </a:solidFill>
            </a:ln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ea typeface="新細明體" pitchFamily="18" charset="-120"/>
              </a:endParaRPr>
            </a:p>
          </p:txBody>
        </p:sp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2880000" y="2699872"/>
              <a:ext cx="3600409" cy="576062"/>
            </a:xfrm>
            <a:prstGeom prst="rect">
              <a:avLst/>
            </a:prstGeom>
            <a:solidFill>
              <a:srgbClr val="EBEEF9"/>
            </a:solidFill>
            <a:ln w="25400" algn="ctr">
              <a:solidFill>
                <a:srgbClr val="1298D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  <a:latin typeface="DFHeiStd-W5"/>
                  <a:ea typeface="標楷體" pitchFamily="65" charset="-120"/>
                </a:rPr>
                <a:t>計算工具的發展</a:t>
              </a: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2880000" y="3348038"/>
              <a:ext cx="3600450" cy="576262"/>
            </a:xfrm>
            <a:prstGeom prst="rect">
              <a:avLst/>
            </a:prstGeom>
            <a:solidFill>
              <a:srgbClr val="EBEEF9"/>
            </a:solidFill>
            <a:ln w="25400" algn="ctr">
              <a:solidFill>
                <a:srgbClr val="1298D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r>
                <a:rPr lang="zh-TW" altLang="en-US" sz="2000" dirty="0">
                  <a:solidFill>
                    <a:schemeClr val="tx1"/>
                  </a:solidFill>
                  <a:latin typeface="DFHeiStd-W5"/>
                  <a:ea typeface="標楷體" pitchFamily="65" charset="-120"/>
                </a:rPr>
                <a:t>電子元件的發展</a:t>
              </a:r>
            </a:p>
          </p:txBody>
        </p:sp>
        <p:sp>
          <p:nvSpPr>
            <p:cNvPr id="24" name="手繪多邊形 23"/>
            <p:cNvSpPr/>
            <p:nvPr/>
          </p:nvSpPr>
          <p:spPr bwMode="auto">
            <a:xfrm>
              <a:off x="2700000" y="2628000"/>
              <a:ext cx="180975" cy="1008063"/>
            </a:xfrm>
            <a:custGeom>
              <a:avLst/>
              <a:gdLst>
                <a:gd name="connsiteX0" fmla="*/ 0 w 1244600"/>
                <a:gd name="connsiteY0" fmla="*/ 0 h 982134"/>
                <a:gd name="connsiteX1" fmla="*/ 0 w 1244600"/>
                <a:gd name="connsiteY1" fmla="*/ 982134 h 982134"/>
                <a:gd name="connsiteX2" fmla="*/ 1244600 w 1244600"/>
                <a:gd name="connsiteY2" fmla="*/ 982134 h 98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600" h="982134">
                  <a:moveTo>
                    <a:pt x="0" y="0"/>
                  </a:moveTo>
                  <a:lnTo>
                    <a:pt x="0" y="982134"/>
                  </a:lnTo>
                  <a:lnTo>
                    <a:pt x="1244600" y="982134"/>
                  </a:lnTo>
                </a:path>
              </a:pathLst>
            </a:custGeom>
            <a:ln w="25400">
              <a:solidFill>
                <a:srgbClr val="1298D6"/>
              </a:solidFill>
            </a:ln>
          </p:spPr>
          <p:txBody>
            <a:bodyPr anchor="ctr"/>
            <a:lstStyle/>
            <a:p>
              <a:pPr algn="ctr">
                <a:defRPr/>
              </a:pPr>
              <a:endParaRPr lang="zh-TW" altLang="en-US" dirty="0">
                <a:ea typeface="新細明體" pitchFamily="18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7"/>
          <p:cNvSpPr txBox="1">
            <a:spLocks noChangeArrowheads="1"/>
          </p:cNvSpPr>
          <p:nvPr/>
        </p:nvSpPr>
        <p:spPr bwMode="auto">
          <a:xfrm>
            <a:off x="539750" y="900000"/>
            <a:ext cx="8064500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資訊科技對人類社會的影響既深且廣，它的發展主要是經由前人的創意與不斷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努力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，才有今日的成果。了解資訊科技發展的簡要歷史，相信會帶給我們很多的啟示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資訊科技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的發展，可以分別從計算工具及電子元件的發展來說明，首先來看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計算工具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的發展簡史。</a:t>
            </a:r>
            <a:endParaRPr lang="en-US" altLang="zh-TW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164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6" descr="巴斯卡"/>
          <p:cNvPicPr>
            <a:picLocks noChangeAspect="1" noChangeArrowheads="1"/>
          </p:cNvPicPr>
          <p:nvPr/>
        </p:nvPicPr>
        <p:blipFill rotWithShape="1">
          <a:blip r:embed="rId2"/>
          <a:srcRect l="4227" t="5103" r="11472" b="6148"/>
          <a:stretch/>
        </p:blipFill>
        <p:spPr bwMode="auto">
          <a:xfrm>
            <a:off x="360000" y="3060000"/>
            <a:ext cx="2880000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>
            <a:spLocks/>
          </p:cNvSpPr>
          <p:nvPr/>
        </p:nvSpPr>
        <p:spPr>
          <a:xfrm>
            <a:off x="3204000" y="2880000"/>
            <a:ext cx="4860000" cy="216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三千多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年前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中國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人為了計算的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需求而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發明算盤。直到十七世紀，</a:t>
            </a:r>
            <a:r>
              <a:rPr lang="zh-TW" altLang="en-US" sz="2400" b="0" u="sng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法國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數學家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巴斯卡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，利用齒輪發明了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加、減運算的加法器，開啟以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機械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作為計算工具的先河。</a:t>
            </a:r>
            <a:endParaRPr lang="zh-TW" altLang="en-US" sz="240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620000"/>
            <a:ext cx="5223840" cy="1255672"/>
          </a:xfrm>
          <a:prstGeom prst="rect">
            <a:avLst/>
          </a:prstGeom>
        </p:spPr>
      </p:pic>
      <p:sp>
        <p:nvSpPr>
          <p:cNvPr id="13" name="文字方塊 12"/>
          <p:cNvSpPr txBox="1">
            <a:spLocks/>
          </p:cNvSpPr>
          <p:nvPr/>
        </p:nvSpPr>
        <p:spPr>
          <a:xfrm>
            <a:off x="3960472" y="2016000"/>
            <a:ext cx="4140000" cy="864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巴斯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卡 </a:t>
            </a:r>
            <a:r>
              <a:rPr lang="en-US" altLang="zh-TW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Blaise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Pascal</a:t>
            </a:r>
          </a:p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（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1623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～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1662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）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164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620000"/>
            <a:ext cx="5217744" cy="1834744"/>
          </a:xfrm>
          <a:prstGeom prst="rect">
            <a:avLst/>
          </a:prstGeom>
        </p:spPr>
      </p:pic>
      <p:pic>
        <p:nvPicPr>
          <p:cNvPr id="14339" name="Picture 6" descr="萊布尼茲"/>
          <p:cNvPicPr>
            <a:picLocks noChangeAspect="1" noChangeArrowheads="1"/>
          </p:cNvPicPr>
          <p:nvPr/>
        </p:nvPicPr>
        <p:blipFill rotWithShape="1">
          <a:blip r:embed="rId3"/>
          <a:srcRect l="6016" t="6743" r="8996" b="10405"/>
          <a:stretch/>
        </p:blipFill>
        <p:spPr bwMode="auto">
          <a:xfrm>
            <a:off x="360000" y="3060000"/>
            <a:ext cx="3060000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>
            <a:spLocks/>
          </p:cNvSpPr>
          <p:nvPr/>
        </p:nvSpPr>
        <p:spPr>
          <a:xfrm>
            <a:off x="3349278" y="3456000"/>
            <a:ext cx="4752000" cy="216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隨後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德國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數學家萊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布尼茲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，將加法器改良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成可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做乘、除運算的計算器。但真正的電動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計算機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，到了二十世紀中葉才研發出來。</a:t>
            </a:r>
            <a:endParaRPr lang="zh-TW" altLang="en-US" sz="240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7" name="文字方塊 6"/>
          <p:cNvSpPr txBox="1">
            <a:spLocks/>
          </p:cNvSpPr>
          <p:nvPr/>
        </p:nvSpPr>
        <p:spPr>
          <a:xfrm>
            <a:off x="3960472" y="2015998"/>
            <a:ext cx="4140000" cy="144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萊布尼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茲</a:t>
            </a:r>
            <a:endParaRPr lang="en-US" altLang="zh-TW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itchFamily="65" charset="-120"/>
            </a:endParaRPr>
          </a:p>
          <a:p>
            <a:pPr algn="ctr">
              <a:lnSpc>
                <a:spcPct val="120000"/>
              </a:lnSpc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Gottfried 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Wilhelm Leibniz</a:t>
            </a:r>
          </a:p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（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1646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～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1716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）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164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620000"/>
            <a:ext cx="5364036" cy="1298341"/>
          </a:xfrm>
          <a:prstGeom prst="rect">
            <a:avLst/>
          </a:prstGeom>
        </p:spPr>
      </p:pic>
      <p:pic>
        <p:nvPicPr>
          <p:cNvPr id="15364" name="Picture 7" descr="巴貝奇"/>
          <p:cNvPicPr>
            <a:picLocks noChangeAspect="1" noChangeArrowheads="1"/>
          </p:cNvPicPr>
          <p:nvPr/>
        </p:nvPicPr>
        <p:blipFill rotWithShape="1">
          <a:blip r:embed="rId3"/>
          <a:srcRect l="16998" t="5700" r="8006" b="6934"/>
          <a:stretch/>
        </p:blipFill>
        <p:spPr bwMode="auto">
          <a:xfrm>
            <a:off x="360000" y="3060000"/>
            <a:ext cx="2700000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>
            <a:spLocks/>
          </p:cNvSpPr>
          <p:nvPr/>
        </p:nvSpPr>
        <p:spPr>
          <a:xfrm>
            <a:off x="3204000" y="2880000"/>
            <a:ext cx="4860000" cy="270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1830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年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英國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數學家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巴貝奇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，藉由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設計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差分機的經驗，提出計算機應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具備輸入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、輸出、計算、記憶及流程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控制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等功能，此觀念成為電腦的基本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架構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，因此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巴貝奇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被譽為電腦之父。</a:t>
            </a:r>
            <a:endParaRPr lang="zh-TW" altLang="en-US" sz="240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7" name="文字方塊 6"/>
          <p:cNvSpPr txBox="1">
            <a:spLocks/>
          </p:cNvSpPr>
          <p:nvPr/>
        </p:nvSpPr>
        <p:spPr>
          <a:xfrm>
            <a:off x="3960472" y="2016000"/>
            <a:ext cx="4140000" cy="864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巴貝奇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Charles Babbage</a:t>
            </a:r>
          </a:p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（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1791 ∼ 1871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）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164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620000"/>
            <a:ext cx="5223840" cy="1255672"/>
          </a:xfrm>
          <a:prstGeom prst="rect">
            <a:avLst/>
          </a:prstGeom>
        </p:spPr>
      </p:pic>
      <p:sp>
        <p:nvSpPr>
          <p:cNvPr id="5" name="文字方塊 4"/>
          <p:cNvSpPr txBox="1">
            <a:spLocks/>
          </p:cNvSpPr>
          <p:nvPr/>
        </p:nvSpPr>
        <p:spPr>
          <a:xfrm>
            <a:off x="3204000" y="2880000"/>
            <a:ext cx="4860000" cy="270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到了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十九世紀末，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美國</a:t>
            </a:r>
            <a:r>
              <a:rPr lang="zh-TW" altLang="en-US" sz="3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何樂禮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為了處理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大量人口普查資料，發明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打孔卡片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，成為最早的自動化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資料處理工具。</a:t>
            </a:r>
            <a:endParaRPr lang="zh-TW" altLang="en-US" sz="240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7" name="文字方塊 6"/>
          <p:cNvSpPr txBox="1">
            <a:spLocks/>
          </p:cNvSpPr>
          <p:nvPr/>
        </p:nvSpPr>
        <p:spPr>
          <a:xfrm>
            <a:off x="3960472" y="2016000"/>
            <a:ext cx="4140000" cy="864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何樂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禮 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Herman 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Hollerith</a:t>
            </a:r>
          </a:p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（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1860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～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1929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）</a:t>
            </a:r>
          </a:p>
        </p:txBody>
      </p:sp>
      <p:pic>
        <p:nvPicPr>
          <p:cNvPr id="1026" name="Picture 2" descr="\\hl2\MAC_TO_PC\7F-科技領域\文編\729 俊仲\資訊圖檔\赫樂里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t="4699" r="4005" b="8801"/>
          <a:stretch/>
        </p:blipFill>
        <p:spPr bwMode="auto">
          <a:xfrm>
            <a:off x="360000" y="3060000"/>
            <a:ext cx="3096000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165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4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7" descr="阿塔那梭夫"/>
          <p:cNvPicPr>
            <a:picLocks noChangeAspect="1" noChangeArrowheads="1"/>
          </p:cNvPicPr>
          <p:nvPr/>
        </p:nvPicPr>
        <p:blipFill rotWithShape="1">
          <a:blip r:embed="rId2"/>
          <a:srcRect l="16017" t="6348" r="11989" b="14675"/>
          <a:stretch/>
        </p:blipFill>
        <p:spPr bwMode="auto">
          <a:xfrm>
            <a:off x="360000" y="4180114"/>
            <a:ext cx="1940474" cy="226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倍立"/>
          <p:cNvPicPr>
            <a:picLocks noChangeAspect="1" noChangeArrowheads="1"/>
          </p:cNvPicPr>
          <p:nvPr/>
        </p:nvPicPr>
        <p:blipFill rotWithShape="1">
          <a:blip r:embed="rId3"/>
          <a:srcRect l="10073" t="2665" r="20864" b="9148"/>
          <a:stretch/>
        </p:blipFill>
        <p:spPr bwMode="auto">
          <a:xfrm>
            <a:off x="7001692" y="4470834"/>
            <a:ext cx="1638308" cy="222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>
            <a:spLocks/>
          </p:cNvSpPr>
          <p:nvPr/>
        </p:nvSpPr>
        <p:spPr>
          <a:xfrm>
            <a:off x="2052000" y="3600000"/>
            <a:ext cx="5580000" cy="180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在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1938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年間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阿塔納索夫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和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貝理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合作研發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出全球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第一部電腦（</a:t>
            </a:r>
            <a:r>
              <a:rPr lang="en-US" altLang="zh-TW" sz="2400" b="0" dirty="0" err="1">
                <a:solidFill>
                  <a:schemeClr val="tx1"/>
                </a:solidFill>
                <a:latin typeface="+mj-lt"/>
                <a:ea typeface="標楷體" pitchFamily="65" charset="-120"/>
              </a:rPr>
              <a:t>Atanasoff</a:t>
            </a:r>
            <a:r>
              <a:rPr lang="en-US" altLang="zh-TW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-Berry Computer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，簡稱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ABC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電腦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），為接下來自動化電子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數位電腦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的發展奠定基礎。</a:t>
            </a:r>
            <a:endParaRPr lang="zh-TW" altLang="en-US" sz="240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0" name="Picture 9" descr="2019-07-10_142559拷貝"/>
          <p:cNvPicPr>
            <a:picLocks noChangeAspect="1" noChangeArrowheads="1"/>
          </p:cNvPicPr>
          <p:nvPr/>
        </p:nvPicPr>
        <p:blipFill rotWithShape="1">
          <a:blip r:embed="rId4"/>
          <a:srcRect l="7020" t="36744" r="86380" b="59156"/>
          <a:stretch/>
        </p:blipFill>
        <p:spPr bwMode="auto">
          <a:xfrm>
            <a:off x="972000" y="2708920"/>
            <a:ext cx="935704" cy="7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1"/>
          <p:cNvGrpSpPr/>
          <p:nvPr/>
        </p:nvGrpSpPr>
        <p:grpSpPr>
          <a:xfrm>
            <a:off x="360000" y="1656000"/>
            <a:ext cx="8064000" cy="1944000"/>
            <a:chOff x="360000" y="1656000"/>
            <a:chExt cx="8064000" cy="1944000"/>
          </a:xfrm>
        </p:grpSpPr>
        <p:pic>
          <p:nvPicPr>
            <p:cNvPr id="9" name="Picture 9" descr="2019-07-10_142559拷貝"/>
            <p:cNvPicPr>
              <a:picLocks noChangeAspect="1" noChangeArrowheads="1"/>
            </p:cNvPicPr>
            <p:nvPr/>
          </p:nvPicPr>
          <p:blipFill rotWithShape="1">
            <a:blip r:embed="rId4"/>
            <a:srcRect l="407" t="820" r="17047" b="54902"/>
            <a:stretch/>
          </p:blipFill>
          <p:spPr bwMode="auto">
            <a:xfrm>
              <a:off x="360000" y="1656000"/>
              <a:ext cx="7200000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9" descr="2019-07-10_142559拷貝"/>
            <p:cNvPicPr>
              <a:picLocks noChangeAspect="1" noChangeArrowheads="1"/>
            </p:cNvPicPr>
            <p:nvPr/>
          </p:nvPicPr>
          <p:blipFill rotWithShape="1">
            <a:blip r:embed="rId4"/>
            <a:srcRect l="85742" t="820" r="1874" b="54902"/>
            <a:stretch/>
          </p:blipFill>
          <p:spPr bwMode="auto">
            <a:xfrm>
              <a:off x="7344000" y="1656000"/>
              <a:ext cx="1080000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2019-07-10_142559拷貝"/>
            <p:cNvPicPr>
              <a:picLocks noChangeArrowheads="1"/>
            </p:cNvPicPr>
            <p:nvPr/>
          </p:nvPicPr>
          <p:blipFill rotWithShape="1">
            <a:blip r:embed="rId4"/>
            <a:srcRect l="7020" t="36744" r="86380" b="59156"/>
            <a:stretch/>
          </p:blipFill>
          <p:spPr bwMode="auto">
            <a:xfrm>
              <a:off x="1581599" y="2290909"/>
              <a:ext cx="3103612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9" descr="2019-07-10_142559拷貝"/>
            <p:cNvPicPr>
              <a:picLocks noChangeArrowheads="1"/>
            </p:cNvPicPr>
            <p:nvPr/>
          </p:nvPicPr>
          <p:blipFill rotWithShape="1">
            <a:blip r:embed="rId4"/>
            <a:srcRect l="7020" t="36744" r="86380" b="59156"/>
            <a:stretch/>
          </p:blipFill>
          <p:spPr bwMode="auto">
            <a:xfrm>
              <a:off x="971600" y="2708920"/>
              <a:ext cx="93610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9" descr="2019-07-10_142559拷貝"/>
            <p:cNvPicPr>
              <a:picLocks noChangeArrowheads="1"/>
            </p:cNvPicPr>
            <p:nvPr/>
          </p:nvPicPr>
          <p:blipFill rotWithShape="1">
            <a:blip r:embed="rId4"/>
            <a:srcRect l="7020" t="36744" r="86380" b="59156"/>
            <a:stretch/>
          </p:blipFill>
          <p:spPr bwMode="auto">
            <a:xfrm>
              <a:off x="5221782" y="2290909"/>
              <a:ext cx="3103612" cy="11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文字方塊 14"/>
          <p:cNvSpPr txBox="1">
            <a:spLocks/>
          </p:cNvSpPr>
          <p:nvPr/>
        </p:nvSpPr>
        <p:spPr>
          <a:xfrm>
            <a:off x="1440000" y="2160000"/>
            <a:ext cx="3492040" cy="144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阿塔納索夫</a:t>
            </a:r>
          </a:p>
          <a:p>
            <a:pPr algn="ctr">
              <a:lnSpc>
                <a:spcPct val="120000"/>
              </a:lnSpc>
            </a:pP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John Vincent </a:t>
            </a:r>
            <a:r>
              <a:rPr lang="en-US" altLang="zh-TW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Atanasoff</a:t>
            </a:r>
            <a:endParaRPr lang="en-US" altLang="zh-TW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itchFamily="65" charset="-12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（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1903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～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1955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）</a:t>
            </a:r>
          </a:p>
        </p:txBody>
      </p:sp>
      <p:sp>
        <p:nvSpPr>
          <p:cNvPr id="16" name="文字方塊 15"/>
          <p:cNvSpPr txBox="1">
            <a:spLocks/>
          </p:cNvSpPr>
          <p:nvPr/>
        </p:nvSpPr>
        <p:spPr>
          <a:xfrm>
            <a:off x="5004000" y="2160000"/>
            <a:ext cx="3420000" cy="144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貝理</a:t>
            </a:r>
          </a:p>
          <a:p>
            <a:pPr algn="ctr">
              <a:lnSpc>
                <a:spcPct val="120000"/>
              </a:lnSpc>
            </a:pP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Clifford Edward Berry</a:t>
            </a:r>
          </a:p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（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1918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～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1963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）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165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620000"/>
            <a:ext cx="5223840" cy="1225195"/>
          </a:xfrm>
          <a:prstGeom prst="rect">
            <a:avLst/>
          </a:prstGeom>
        </p:spPr>
      </p:pic>
      <p:pic>
        <p:nvPicPr>
          <p:cNvPr id="16388" name="Picture 9" descr="馮•諾伊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852936"/>
            <a:ext cx="3343275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>
            <a:spLocks/>
          </p:cNvSpPr>
          <p:nvPr/>
        </p:nvSpPr>
        <p:spPr>
          <a:xfrm>
            <a:off x="3204000" y="2880000"/>
            <a:ext cx="4860000" cy="324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1945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年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匈牙利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裔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美國</a:t>
            </a:r>
            <a:r>
              <a:rPr lang="zh-TW" altLang="en-US" sz="6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普林斯頓大學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400" b="0" u="sng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馮</a:t>
            </a:r>
            <a:r>
              <a:rPr lang="zh-TW" altLang="en-US" sz="2400" b="0" u="sng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紐曼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提出二進制取代十進制及將程式儲存在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記憶體內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的概念。奠定了日後電腦在工作前，先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將程式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載入記憶體的理論架構，對現代電腦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結構影響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甚大，也因此被譽為現代電腦之父。</a:t>
            </a:r>
            <a:endParaRPr lang="zh-TW" altLang="en-US" sz="240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7" name="文字方塊 6"/>
          <p:cNvSpPr txBox="1">
            <a:spLocks/>
          </p:cNvSpPr>
          <p:nvPr/>
        </p:nvSpPr>
        <p:spPr>
          <a:xfrm>
            <a:off x="3960472" y="1980000"/>
            <a:ext cx="4140000" cy="864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馮紐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曼 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John 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von Neumann</a:t>
            </a:r>
          </a:p>
          <a:p>
            <a:pPr algn="ctr">
              <a:lnSpc>
                <a:spcPct val="120000"/>
              </a:lnSpc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（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1903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～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1957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）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560000" y="395288"/>
            <a:ext cx="75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  <a:cs typeface="Arial" panose="020B0604020202020204" pitchFamily="34" charset="0"/>
              </a:rPr>
              <a:t>165</a:t>
            </a:r>
            <a:endParaRPr lang="en-US" altLang="zh-TW" sz="2400" dirty="0">
              <a:solidFill>
                <a:srgbClr val="000000"/>
              </a:solidFill>
              <a:latin typeface="Arial" panose="020B0604020202020204" pitchFamily="34" charset="0"/>
              <a:ea typeface="標楷體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國中教學ppt投影片母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101國中教學ppt地理投影片母片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54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noFill/>
        <a:ln w="9525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</a:extLst>
      </a:spPr>
      <a:bodyPr/>
      <a:lstStyle/>
    </a:lnDef>
  </a:objectDefaults>
  <a:extraClrSchemeLst>
    <a:extraClrScheme>
      <a:clrScheme name="1_101國中教學ppt地理投影片母片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101國中教學ppt地理投影片母片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17635</TotalTime>
  <Words>400</Words>
  <Application>Microsoft Office PowerPoint</Application>
  <PresentationFormat>如螢幕大小 (4:3)</PresentationFormat>
  <Paragraphs>56</Paragraphs>
  <Slides>14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國中教學ppt投影片母片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翰林出版事業股份有限公司</dc:title>
  <dc:creator>Hanlin</dc:creator>
  <cp:lastModifiedBy>科技領域 俊仲</cp:lastModifiedBy>
  <cp:revision>761</cp:revision>
  <cp:lastPrinted>1601-01-01T00:00:00Z</cp:lastPrinted>
  <dcterms:created xsi:type="dcterms:W3CDTF">2003-03-29T07:29:52Z</dcterms:created>
  <dcterms:modified xsi:type="dcterms:W3CDTF">2020-05-04T03:29:24Z</dcterms:modified>
</cp:coreProperties>
</file>