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0"/>
  </p:notesMasterIdLst>
  <p:sldIdLst>
    <p:sldId id="1102" r:id="rId2"/>
    <p:sldId id="1272" r:id="rId3"/>
    <p:sldId id="1271" r:id="rId4"/>
    <p:sldId id="1270" r:id="rId5"/>
    <p:sldId id="1306" r:id="rId6"/>
    <p:sldId id="1303" r:id="rId7"/>
    <p:sldId id="1307" r:id="rId8"/>
    <p:sldId id="130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0FF"/>
    <a:srgbClr val="00B050"/>
    <a:srgbClr val="009E47"/>
    <a:srgbClr val="99CCFF"/>
    <a:srgbClr val="993300"/>
    <a:srgbClr val="CC6600"/>
    <a:srgbClr val="53D2FF"/>
    <a:srgbClr val="00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8144" autoAdjust="0"/>
  </p:normalViewPr>
  <p:slideViewPr>
    <p:cSldViewPr>
      <p:cViewPr varScale="1">
        <p:scale>
          <a:sx n="109" d="100"/>
          <a:sy n="109" d="100"/>
        </p:scale>
        <p:origin x="-18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DEF94ECF-E877-4EDC-8540-6900E8E883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938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章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-1 資訊科技與人類生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3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6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8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2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資訊科技導論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647700" y="2160588"/>
            <a:ext cx="2700338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歡迎來到資訊科技的舞臺，這是見證資訊科技</a:t>
            </a:r>
          </a:p>
          <a:p>
            <a:pPr>
              <a:lnSpc>
                <a:spcPts val="26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神奇發展與變化的時刻。本課程將會學到有關於資</a:t>
            </a:r>
          </a:p>
          <a:p>
            <a:pPr>
              <a:lnSpc>
                <a:spcPts val="26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訊科技的知識及應用，這些都是身處資訊社會應該</a:t>
            </a:r>
          </a:p>
          <a:p>
            <a:pPr>
              <a:lnSpc>
                <a:spcPts val="26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要具備的知能。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4"/>
          <p:cNvSpPr>
            <a:spLocks noChangeArrowheads="1"/>
          </p:cNvSpPr>
          <p:nvPr/>
        </p:nvSpPr>
        <p:spPr bwMode="auto">
          <a:xfrm>
            <a:off x="647700" y="2160588"/>
            <a:ext cx="2700338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lang="zh-TW" altLang="en-US" sz="1800" b="0">
                <a:solidFill>
                  <a:schemeClr val="tx1"/>
                </a:solidFill>
                <a:ea typeface="標楷體" pitchFamily="65" charset="-120"/>
              </a:rPr>
              <a:t>　　本章為導覽式章節，首先說明資訊科技的與人類生活的關係，並介紹資訊科技發展簡史與個人電腦週邊設備。接著扼要說明運算思維與問題解決的關係，並舉例說明。隨後將資訊科技與媒體所衍生的諸多社會相關議題做簡要說明。最後強調</a:t>
            </a:r>
            <a:r>
              <a:rPr lang="en-US" altLang="zh-TW" sz="1800" b="0">
                <a:solidFill>
                  <a:schemeClr val="tx1"/>
                </a:solidFill>
                <a:ea typeface="標楷體" pitchFamily="65" charset="-120"/>
              </a:rPr>
              <a:t>STEAM</a:t>
            </a:r>
            <a:r>
              <a:rPr lang="zh-TW" altLang="en-US" sz="1800" b="0">
                <a:solidFill>
                  <a:schemeClr val="tx1"/>
                </a:solidFill>
                <a:ea typeface="標楷體" pitchFamily="65" charset="-120"/>
              </a:rPr>
              <a:t>學科領域的關係，以及跨領域整合的重要性。</a:t>
            </a:r>
          </a:p>
        </p:txBody>
      </p:sp>
      <p:sp>
        <p:nvSpPr>
          <p:cNvPr id="8194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資訊科技導論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4"/>
          <p:cNvSpPr>
            <a:spLocks noChangeArrowheads="1"/>
          </p:cNvSpPr>
          <p:nvPr/>
        </p:nvSpPr>
        <p:spPr bwMode="auto">
          <a:xfrm>
            <a:off x="574675" y="2160588"/>
            <a:ext cx="270033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1-1 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資訊科技的與人類生活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1-2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資訊科技發展簡史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1-3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個人電腦及其周邊設備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1-4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資訊科技與問題解決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1-5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資訊科技及其相關議題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1-6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資訊科技與跨領域整合</a:t>
            </a:r>
          </a:p>
        </p:txBody>
      </p:sp>
      <p:sp>
        <p:nvSpPr>
          <p:cNvPr id="9218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資訊科技導論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024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20000" y="1907688"/>
            <a:ext cx="3960450" cy="720077"/>
          </a:xfrm>
          <a:prstGeom prst="rect">
            <a:avLst/>
          </a:prstGeom>
          <a:solidFill>
            <a:srgbClr val="89C0E9"/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資訊科技與人類生活</a:t>
            </a:r>
          </a:p>
        </p:txBody>
      </p:sp>
      <p:cxnSp>
        <p:nvCxnSpPr>
          <p:cNvPr id="12" name="直線接點 11"/>
          <p:cNvCxnSpPr/>
          <p:nvPr/>
        </p:nvCxnSpPr>
        <p:spPr bwMode="auto">
          <a:xfrm>
            <a:off x="4500225" y="1800224"/>
            <a:ext cx="0" cy="10795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</p:cxn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20000" y="1079500"/>
            <a:ext cx="3960450" cy="720077"/>
          </a:xfrm>
          <a:prstGeom prst="rect">
            <a:avLst/>
          </a:prstGeom>
          <a:solidFill>
            <a:srgbClr val="1298D6"/>
          </a:solidFill>
          <a:ln w="25400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標楷體" pitchFamily="65" charset="-120"/>
              </a:rPr>
              <a:t>資訊科技導論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資訊科技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Information Technology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，簡稱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IT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）也稱資訊及通訊科技（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Information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and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Communications Technology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，簡稱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ICT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）， 是指用於管理及處理資訊所採用各種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技術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的總稱。由於它的功能日趨強大，操作親和性逐步提高，已經發展到一般民眾都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可以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輕易使用的地步。各種產業為了提高運作的效率，也不斷的進行資訊化。資訊化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的結果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帶給人們在生活及工作上非常多的便利，例如：人際溝通、線上訂票、醫療掛號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、網路購物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、銀行存提款及轉帳、線上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學習，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以及線上直播等，不勝枚舉。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162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019-07-10_132055拷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3550" y="1295400"/>
            <a:ext cx="9715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2019-07-10_132653拷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5338" y="2879725"/>
            <a:ext cx="28082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2019-07-10_132722拷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13" y="2879725"/>
            <a:ext cx="280828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2019-07-10_132745拷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3075" y="2879725"/>
            <a:ext cx="28082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162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現在我們就要透過本課程，有系統的學習資訊科技的基本原理與技術。同時也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要探討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因受資訊科技的影響，人們如何去面對、調適及改變既有的觀念，進而適應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資訊時代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的生活與工作。從以下的示意圖，我們可以明顯的感受到工作與生活方式時時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在改變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中。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163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40000" y="3492000"/>
            <a:ext cx="8064000" cy="1620000"/>
            <a:chOff x="611560" y="3933056"/>
            <a:chExt cx="8064000" cy="1620000"/>
          </a:xfrm>
        </p:grpSpPr>
        <p:grpSp>
          <p:nvGrpSpPr>
            <p:cNvPr id="6" name="群組 5"/>
            <p:cNvGrpSpPr/>
            <p:nvPr/>
          </p:nvGrpSpPr>
          <p:grpSpPr>
            <a:xfrm>
              <a:off x="611560" y="3933056"/>
              <a:ext cx="8064000" cy="1620000"/>
              <a:chOff x="3131840" y="2880000"/>
              <a:chExt cx="8064000" cy="1620000"/>
            </a:xfrm>
          </p:grpSpPr>
          <p:sp>
            <p:nvSpPr>
              <p:cNvPr id="9" name="圓角矩形 8"/>
              <p:cNvSpPr/>
              <p:nvPr/>
            </p:nvSpPr>
            <p:spPr>
              <a:xfrm>
                <a:off x="3131840" y="3096000"/>
                <a:ext cx="8064000" cy="1404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3131840" y="2880000"/>
                <a:ext cx="1152000" cy="360000"/>
              </a:xfrm>
              <a:prstGeom prst="roundRect">
                <a:avLst>
                  <a:gd name="adj" fmla="val 50000"/>
                </a:avLst>
              </a:prstGeom>
              <a:solidFill>
                <a:srgbClr val="BEBADD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rPr>
                  <a:t>小知識</a:t>
                </a:r>
                <a:endParaRPr lang="zh-TW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719720" y="4725056"/>
              <a:ext cx="7848000" cy="720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TW" sz="1800" dirty="0"/>
                <a:t>Mobile Application </a:t>
              </a:r>
              <a:r>
                <a:rPr lang="zh-TW" altLang="en-US" sz="1800" dirty="0"/>
                <a:t>的簡稱，中文稱行動應用程式，是為智慧型手機、平板電腦或其他行動裝置</a:t>
              </a:r>
              <a:r>
                <a:rPr lang="zh-TW" altLang="en-US" sz="1800" dirty="0" smtClean="0"/>
                <a:t>設計的</a:t>
              </a:r>
              <a:r>
                <a:rPr lang="zh-TW" altLang="en-US" sz="1800" dirty="0"/>
                <a:t>應用程式。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19720" y="4293056"/>
              <a:ext cx="504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TW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Apps</a:t>
              </a:r>
              <a:endParaRPr lang="zh-TW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3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019-07-10_135311拷貝"/>
          <p:cNvPicPr>
            <a:picLocks noChangeAspect="1" noChangeArrowheads="1"/>
          </p:cNvPicPr>
          <p:nvPr/>
        </p:nvPicPr>
        <p:blipFill>
          <a:blip r:embed="rId2"/>
          <a:srcRect r="20155" b="69122"/>
          <a:stretch>
            <a:fillRect/>
          </a:stretch>
        </p:blipFill>
        <p:spPr bwMode="auto">
          <a:xfrm>
            <a:off x="179388" y="1152525"/>
            <a:ext cx="6643687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2019-07-10_135654拷貝"/>
          <p:cNvPicPr>
            <a:picLocks noChangeAspect="1" noChangeArrowheads="1"/>
          </p:cNvPicPr>
          <p:nvPr/>
        </p:nvPicPr>
        <p:blipFill>
          <a:blip r:embed="rId3"/>
          <a:srcRect l="12212" t="1181" r="2663" b="1112"/>
          <a:stretch>
            <a:fillRect/>
          </a:stretch>
        </p:blipFill>
        <p:spPr bwMode="auto">
          <a:xfrm>
            <a:off x="1511300" y="3492500"/>
            <a:ext cx="1296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2019-07-10_135731拷貝"/>
          <p:cNvPicPr>
            <a:picLocks noChangeAspect="1" noChangeArrowheads="1"/>
          </p:cNvPicPr>
          <p:nvPr/>
        </p:nvPicPr>
        <p:blipFill>
          <a:blip r:embed="rId4"/>
          <a:srcRect l="2377" t="4303" r="3036" b="2161"/>
          <a:stretch>
            <a:fillRect/>
          </a:stretch>
        </p:blipFill>
        <p:spPr bwMode="auto">
          <a:xfrm>
            <a:off x="2952750" y="2124075"/>
            <a:ext cx="143986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2019-07-10_135755拷貝"/>
          <p:cNvPicPr>
            <a:picLocks noChangeAspect="1" noChangeArrowheads="1"/>
          </p:cNvPicPr>
          <p:nvPr/>
        </p:nvPicPr>
        <p:blipFill>
          <a:blip r:embed="rId5"/>
          <a:srcRect l="12814" t="1160" r="3275" b="2608"/>
          <a:stretch>
            <a:fillRect/>
          </a:stretch>
        </p:blipFill>
        <p:spPr bwMode="auto">
          <a:xfrm>
            <a:off x="4356100" y="3492500"/>
            <a:ext cx="1295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2019-07-10_135824拷貝"/>
          <p:cNvPicPr>
            <a:picLocks noChangeAspect="1" noChangeArrowheads="1"/>
          </p:cNvPicPr>
          <p:nvPr/>
        </p:nvPicPr>
        <p:blipFill>
          <a:blip r:embed="rId6"/>
          <a:srcRect l="-134" t="4974" r="134" b="1591"/>
          <a:stretch>
            <a:fillRect/>
          </a:stretch>
        </p:blipFill>
        <p:spPr bwMode="auto">
          <a:xfrm>
            <a:off x="5688013" y="2124075"/>
            <a:ext cx="1546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2019-07-10_135847拷貝"/>
          <p:cNvPicPr>
            <a:picLocks noChangeAspect="1" noChangeArrowheads="1"/>
          </p:cNvPicPr>
          <p:nvPr/>
        </p:nvPicPr>
        <p:blipFill>
          <a:blip r:embed="rId7"/>
          <a:srcRect l="8775" t="1416" r="11185" b="1952"/>
          <a:stretch>
            <a:fillRect/>
          </a:stretch>
        </p:blipFill>
        <p:spPr bwMode="auto">
          <a:xfrm>
            <a:off x="7127875" y="3509963"/>
            <a:ext cx="1295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1" descr="2019-07-10_135615拷貝"/>
          <p:cNvPicPr>
            <a:picLocks noChangeAspect="1" noChangeArrowheads="1"/>
          </p:cNvPicPr>
          <p:nvPr/>
        </p:nvPicPr>
        <p:blipFill>
          <a:blip r:embed="rId8"/>
          <a:srcRect l="4762" t="6487" r="5380" b="1849"/>
          <a:stretch>
            <a:fillRect/>
          </a:stretch>
        </p:blipFill>
        <p:spPr bwMode="auto">
          <a:xfrm>
            <a:off x="179388" y="2124075"/>
            <a:ext cx="13684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163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16548</TotalTime>
  <Words>83</Words>
  <Application>Microsoft Office PowerPoint</Application>
  <PresentationFormat>如螢幕大小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科技領域 俊仲</cp:lastModifiedBy>
  <cp:revision>733</cp:revision>
  <cp:lastPrinted>1601-01-01T00:00:00Z</cp:lastPrinted>
  <dcterms:created xsi:type="dcterms:W3CDTF">2003-03-29T07:29:52Z</dcterms:created>
  <dcterms:modified xsi:type="dcterms:W3CDTF">2020-05-04T03:30:08Z</dcterms:modified>
</cp:coreProperties>
</file>